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25" r:id="rId1"/>
  </p:sldMasterIdLst>
  <p:notesMasterIdLst>
    <p:notesMasterId r:id="rId81"/>
  </p:notesMasterIdLst>
  <p:sldIdLst>
    <p:sldId id="263" r:id="rId2"/>
    <p:sldId id="283" r:id="rId3"/>
    <p:sldId id="284" r:id="rId4"/>
    <p:sldId id="333" r:id="rId5"/>
    <p:sldId id="317" r:id="rId6"/>
    <p:sldId id="281" r:id="rId7"/>
    <p:sldId id="289" r:id="rId8"/>
    <p:sldId id="318" r:id="rId9"/>
    <p:sldId id="291" r:id="rId10"/>
    <p:sldId id="370" r:id="rId11"/>
    <p:sldId id="324" r:id="rId12"/>
    <p:sldId id="320" r:id="rId13"/>
    <p:sldId id="321" r:id="rId14"/>
    <p:sldId id="343" r:id="rId15"/>
    <p:sldId id="388" r:id="rId16"/>
    <p:sldId id="363" r:id="rId17"/>
    <p:sldId id="381" r:id="rId18"/>
    <p:sldId id="383" r:id="rId19"/>
    <p:sldId id="384" r:id="rId20"/>
    <p:sldId id="385" r:id="rId21"/>
    <p:sldId id="292" r:id="rId22"/>
    <p:sldId id="389" r:id="rId23"/>
    <p:sldId id="387" r:id="rId24"/>
    <p:sldId id="364" r:id="rId25"/>
    <p:sldId id="371" r:id="rId26"/>
    <p:sldId id="344" r:id="rId27"/>
    <p:sldId id="372" r:id="rId28"/>
    <p:sldId id="334" r:id="rId29"/>
    <p:sldId id="379" r:id="rId30"/>
    <p:sldId id="380" r:id="rId31"/>
    <p:sldId id="335" r:id="rId32"/>
    <p:sldId id="336" r:id="rId33"/>
    <p:sldId id="322" r:id="rId34"/>
    <p:sldId id="354" r:id="rId35"/>
    <p:sldId id="358" r:id="rId36"/>
    <p:sldId id="359" r:id="rId37"/>
    <p:sldId id="361" r:id="rId38"/>
    <p:sldId id="362" r:id="rId39"/>
    <p:sldId id="323" r:id="rId40"/>
    <p:sldId id="303" r:id="rId41"/>
    <p:sldId id="332" r:id="rId42"/>
    <p:sldId id="296" r:id="rId43"/>
    <p:sldId id="345" r:id="rId44"/>
    <p:sldId id="369" r:id="rId45"/>
    <p:sldId id="299" r:id="rId46"/>
    <p:sldId id="300" r:id="rId47"/>
    <p:sldId id="365" r:id="rId48"/>
    <p:sldId id="301" r:id="rId49"/>
    <p:sldId id="347" r:id="rId50"/>
    <p:sldId id="366" r:id="rId51"/>
    <p:sldId id="367" r:id="rId52"/>
    <p:sldId id="348" r:id="rId53"/>
    <p:sldId id="351" r:id="rId54"/>
    <p:sldId id="357" r:id="rId55"/>
    <p:sldId id="340" r:id="rId56"/>
    <p:sldId id="341" r:id="rId57"/>
    <p:sldId id="353" r:id="rId58"/>
    <p:sldId id="337" r:id="rId59"/>
    <p:sldId id="342" r:id="rId60"/>
    <p:sldId id="326" r:id="rId61"/>
    <p:sldId id="330" r:id="rId62"/>
    <p:sldId id="355" r:id="rId63"/>
    <p:sldId id="327" r:id="rId64"/>
    <p:sldId id="377" r:id="rId65"/>
    <p:sldId id="378" r:id="rId66"/>
    <p:sldId id="368" r:id="rId67"/>
    <p:sldId id="328" r:id="rId68"/>
    <p:sldId id="329" r:id="rId69"/>
    <p:sldId id="304" r:id="rId70"/>
    <p:sldId id="356" r:id="rId71"/>
    <p:sldId id="339" r:id="rId72"/>
    <p:sldId id="352" r:id="rId73"/>
    <p:sldId id="346" r:id="rId74"/>
    <p:sldId id="360" r:id="rId75"/>
    <p:sldId id="373" r:id="rId76"/>
    <p:sldId id="374" r:id="rId77"/>
    <p:sldId id="375" r:id="rId78"/>
    <p:sldId id="376" r:id="rId79"/>
    <p:sldId id="285"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p:restoredTop sz="86391"/>
  </p:normalViewPr>
  <p:slideViewPr>
    <p:cSldViewPr snapToGrid="0" snapToObjects="1">
      <p:cViewPr varScale="1">
        <p:scale>
          <a:sx n="70" d="100"/>
          <a:sy n="70" d="100"/>
        </p:scale>
        <p:origin x="-120" y="-2096"/>
      </p:cViewPr>
      <p:guideLst>
        <p:guide orient="horz" pos="2160"/>
        <p:guide pos="3840"/>
      </p:guideLst>
    </p:cSldViewPr>
  </p:slideViewPr>
  <p:outlineViewPr>
    <p:cViewPr>
      <p:scale>
        <a:sx n="33" d="100"/>
        <a:sy n="33" d="100"/>
      </p:scale>
      <p:origin x="0" y="-24328"/>
    </p:cViewPr>
  </p:outlineViewPr>
  <p:notesTextViewPr>
    <p:cViewPr>
      <p:scale>
        <a:sx n="1" d="1"/>
        <a:sy n="1" d="1"/>
      </p:scale>
      <p:origin x="0" y="0"/>
    </p:cViewPr>
  </p:notesTextViewPr>
  <p:notesViewPr>
    <p:cSldViewPr snapToGrid="0" snapToObjects="1">
      <p:cViewPr varScale="1">
        <p:scale>
          <a:sx n="89" d="100"/>
          <a:sy n="89" d="100"/>
        </p:scale>
        <p:origin x="3840" y="160"/>
      </p:cViewPr>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1AC83-4BEA-B94D-B295-D60F1CB4AC67}" type="datetimeFigureOut">
              <a:rPr lang="en-US" smtClean="0"/>
              <a:t>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CF6FC-2912-CF4A-835E-376407F089B4}" type="slidenum">
              <a:rPr lang="en-US" smtClean="0"/>
              <a:t>‹#›</a:t>
            </a:fld>
            <a:endParaRPr lang="en-US"/>
          </a:p>
        </p:txBody>
      </p:sp>
    </p:spTree>
    <p:extLst>
      <p:ext uri="{BB962C8B-B14F-4D97-AF65-F5344CB8AC3E}">
        <p14:creationId xmlns:p14="http://schemas.microsoft.com/office/powerpoint/2010/main" val="187063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EAFAB-952A-064B-BCFF-CD780E413F45}" type="slidenum">
              <a:rPr lang="en-US" smtClean="0"/>
              <a:t>9</a:t>
            </a:fld>
            <a:endParaRPr lang="en-US"/>
          </a:p>
        </p:txBody>
      </p:sp>
    </p:spTree>
    <p:extLst>
      <p:ext uri="{BB962C8B-B14F-4D97-AF65-F5344CB8AC3E}">
        <p14:creationId xmlns:p14="http://schemas.microsoft.com/office/powerpoint/2010/main" val="59998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F6FC-2912-CF4A-835E-376407F089B4}" type="slidenum">
              <a:rPr lang="en-US" smtClean="0"/>
              <a:t>43</a:t>
            </a:fld>
            <a:endParaRPr lang="en-US"/>
          </a:p>
        </p:txBody>
      </p:sp>
    </p:spTree>
    <p:extLst>
      <p:ext uri="{BB962C8B-B14F-4D97-AF65-F5344CB8AC3E}">
        <p14:creationId xmlns:p14="http://schemas.microsoft.com/office/powerpoint/2010/main" val="262474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1/9/19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1704825"/>
      </p:ext>
    </p:extLst>
  </p:cSld>
  <p:clrMap bg1="dk1" tx1="lt1" bg2="dk2" tx2="lt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mplicit.harvard.edu/implicit/selectatest.html" TargetMode="External"/><Relationship Id="rId3" Type="http://schemas.openxmlformats.org/officeDocument/2006/relationships/hyperlink" Target="http://hlpronline.com/wp-content/uploads/2010/02/bennett_batson.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rgbClr val="FF0000"/>
                </a:solidFill>
              </a:rPr>
              <a:t>Plain</a:t>
            </a:r>
            <a:r>
              <a:rPr lang="en-US" dirty="0">
                <a:solidFill>
                  <a:srgbClr val="FF0000"/>
                </a:solidFill>
              </a:rPr>
              <a:t> Progress in achieving juries that fairly reflect the community &amp; Next steps </a:t>
            </a:r>
          </a:p>
        </p:txBody>
      </p:sp>
      <p:sp>
        <p:nvSpPr>
          <p:cNvPr id="3" name="Text Placeholder 2"/>
          <p:cNvSpPr>
            <a:spLocks noGrp="1"/>
          </p:cNvSpPr>
          <p:nvPr>
            <p:ph type="body" idx="1"/>
          </p:nvPr>
        </p:nvSpPr>
        <p:spPr/>
        <p:txBody>
          <a:bodyPr>
            <a:normAutofit fontScale="92500" lnSpcReduction="10000"/>
          </a:bodyPr>
          <a:lstStyle/>
          <a:p>
            <a:pPr algn="r"/>
            <a:r>
              <a:rPr lang="en-US" sz="3200" dirty="0"/>
              <a:t>Professor </a:t>
            </a:r>
            <a:r>
              <a:rPr lang="en-US" sz="3200" dirty="0" smtClean="0"/>
              <a:t>Russell </a:t>
            </a:r>
            <a:r>
              <a:rPr lang="en-US" sz="3200" dirty="0"/>
              <a:t>Lovell</a:t>
            </a:r>
          </a:p>
          <a:p>
            <a:pPr algn="r"/>
            <a:r>
              <a:rPr lang="en-US" sz="3200" dirty="0" smtClean="0"/>
              <a:t>January 11, 2019</a:t>
            </a:r>
            <a:endParaRPr lang="en-US" sz="3200" dirty="0"/>
          </a:p>
          <a:p>
            <a:pPr algn="r"/>
            <a:r>
              <a:rPr lang="en-US" sz="3200" dirty="0" smtClean="0"/>
              <a:t>Iowa State Public Defenders Webina</a:t>
            </a:r>
            <a:r>
              <a:rPr lang="en-US" sz="3200" dirty="0" smtClean="0"/>
              <a:t>r</a:t>
            </a:r>
            <a:endParaRPr lang="en-US" sz="3200" dirty="0"/>
          </a:p>
        </p:txBody>
      </p:sp>
    </p:spTree>
    <p:extLst>
      <p:ext uri="{BB962C8B-B14F-4D97-AF65-F5344CB8AC3E}">
        <p14:creationId xmlns:p14="http://schemas.microsoft.com/office/powerpoint/2010/main" val="209754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199A0-BD19-FB4A-9EFB-B788C0419F09}"/>
              </a:ext>
            </a:extLst>
          </p:cNvPr>
          <p:cNvSpPr>
            <a:spLocks noGrp="1"/>
          </p:cNvSpPr>
          <p:nvPr>
            <p:ph type="title"/>
          </p:nvPr>
        </p:nvSpPr>
        <p:spPr/>
        <p:txBody>
          <a:bodyPr/>
          <a:lstStyle/>
          <a:p>
            <a:r>
              <a:rPr lang="en-US" dirty="0"/>
              <a:t>Duren 3d Prong: Systematic Exclusion</a:t>
            </a:r>
          </a:p>
        </p:txBody>
      </p:sp>
      <p:sp>
        <p:nvSpPr>
          <p:cNvPr id="3" name="Content Placeholder 2">
            <a:extLst>
              <a:ext uri="{FF2B5EF4-FFF2-40B4-BE49-F238E27FC236}">
                <a16:creationId xmlns:a16="http://schemas.microsoft.com/office/drawing/2014/main" xmlns="" id="{0A59D51E-F73A-9947-BACC-5B932FD56B32}"/>
              </a:ext>
            </a:extLst>
          </p:cNvPr>
          <p:cNvSpPr>
            <a:spLocks noGrp="1"/>
          </p:cNvSpPr>
          <p:nvPr>
            <p:ph idx="1"/>
          </p:nvPr>
        </p:nvSpPr>
        <p:spPr/>
        <p:txBody>
          <a:bodyPr/>
          <a:lstStyle/>
          <a:p>
            <a:pPr marL="685800" marR="0" indent="0">
              <a:spcBef>
                <a:spcPts val="0"/>
              </a:spcBef>
              <a:spcAft>
                <a:spcPts val="0"/>
              </a:spcAft>
              <a:buNone/>
            </a:pPr>
            <a:r>
              <a:rPr lang="en-US" dirty="0">
                <a:latin typeface="Cambria" panose="02040503050406030204" pitchFamily="18" charset="0"/>
                <a:ea typeface="Calibri" panose="020F0502020204030204" pitchFamily="34" charset="0"/>
                <a:cs typeface="Times New Roman" panose="02020603050405020304" pitchFamily="18" charset="0"/>
              </a:rPr>
              <a:t>“Finally, in order to establish a prima facie case,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mbria" panose="02040503050406030204" pitchFamily="18" charset="0"/>
                <a:ea typeface="Calibri" panose="020F0502020204030204" pitchFamily="34" charset="0"/>
                <a:cs typeface="Times New Roman" panose="02020603050405020304" pitchFamily="18" charset="0"/>
              </a:rPr>
              <a:t>it was necessary for petitioner to show that the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mbria" panose="02040503050406030204" pitchFamily="18" charset="0"/>
                <a:ea typeface="Calibri" panose="020F0502020204030204" pitchFamily="34" charset="0"/>
                <a:cs typeface="Times New Roman" panose="02020603050405020304" pitchFamily="18" charset="0"/>
              </a:rPr>
              <a:t>underrepresentation of women, generally and on his venire, was due to their systematic exclusion in the jury selection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mbria" panose="02040503050406030204" pitchFamily="18" charset="0"/>
                <a:ea typeface="Calibri" panose="020F0502020204030204" pitchFamily="34" charset="0"/>
                <a:cs typeface="Times New Roman" panose="02020603050405020304" pitchFamily="18" charset="0"/>
              </a:rPr>
              <a:t>process. Petitioner's proof met this requirement.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FFFF00"/>
                </a:solidFill>
                <a:latin typeface="Cambria" panose="02040503050406030204" pitchFamily="18" charset="0"/>
                <a:ea typeface="Calibri" panose="020F0502020204030204" pitchFamily="34" charset="0"/>
                <a:cs typeface="Times New Roman" panose="02020603050405020304" pitchFamily="18" charset="0"/>
              </a:rPr>
              <a:t>His undisputed demonstration that a large discrepancy</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FFFF00"/>
                </a:solidFill>
                <a:latin typeface="Cambria" panose="02040503050406030204" pitchFamily="18" charset="0"/>
                <a:ea typeface="Calibri" panose="020F0502020204030204" pitchFamily="34" charset="0"/>
                <a:cs typeface="Times New Roman" panose="02020603050405020304" pitchFamily="18" charset="0"/>
              </a:rPr>
              <a:t>occurred not just occasionally but in every weekly venire</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FFFF00"/>
                </a:solidFill>
                <a:latin typeface="Cambria" panose="02040503050406030204" pitchFamily="18" charset="0"/>
                <a:ea typeface="Calibri" panose="020F0502020204030204" pitchFamily="34" charset="0"/>
                <a:cs typeface="Times New Roman" panose="02020603050405020304" pitchFamily="18" charset="0"/>
              </a:rPr>
              <a:t>for a period of nearly a year manifestly indicates that the</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FFFF00"/>
                </a:solidFill>
                <a:latin typeface="Cambria" panose="02040503050406030204" pitchFamily="18" charset="0"/>
                <a:ea typeface="Calibri" panose="020F0502020204030204" pitchFamily="34" charset="0"/>
                <a:cs typeface="Times New Roman" panose="02020603050405020304" pitchFamily="18" charset="0"/>
              </a:rPr>
              <a:t>cause of the underrepresentation was systematic</a:t>
            </a:r>
            <a:r>
              <a:rPr lang="en-US" dirty="0">
                <a:latin typeface="Cambria" panose="02040503050406030204" pitchFamily="18" charset="0"/>
                <a:ea typeface="Calibri" panose="020F0502020204030204" pitchFamily="34" charset="0"/>
                <a:cs typeface="Times New Roman" panose="02020603050405020304" pitchFamily="18" charset="0"/>
              </a:rPr>
              <a:t>—that is,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mbria" panose="02040503050406030204" pitchFamily="18" charset="0"/>
                <a:ea typeface="Calibri" panose="020F0502020204030204" pitchFamily="34" charset="0"/>
                <a:cs typeface="Times New Roman" panose="02020603050405020304" pitchFamily="18" charset="0"/>
              </a:rPr>
              <a:t>inherent in the particular jury-selection process utilized.”</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8858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State v. Jones </a:t>
            </a:r>
            <a:r>
              <a:rPr lang="en-US" dirty="0">
                <a:solidFill>
                  <a:srgbClr val="FF0000"/>
                </a:solidFill>
              </a:rPr>
              <a:t>(Iowa 1992)</a:t>
            </a:r>
          </a:p>
        </p:txBody>
      </p:sp>
      <p:sp>
        <p:nvSpPr>
          <p:cNvPr id="3" name="Content Placeholder 2"/>
          <p:cNvSpPr>
            <a:spLocks noGrp="1"/>
          </p:cNvSpPr>
          <p:nvPr>
            <p:ph idx="1"/>
          </p:nvPr>
        </p:nvSpPr>
        <p:spPr/>
        <p:txBody>
          <a:bodyPr/>
          <a:lstStyle/>
          <a:p>
            <a:r>
              <a:rPr lang="en-US" dirty="0"/>
              <a:t>Iowa Supreme Court held fair cross section claims must be evaluated using the Absolute Disparity test.</a:t>
            </a:r>
          </a:p>
          <a:p>
            <a:r>
              <a:rPr lang="en-US" dirty="0"/>
              <a:t>Citing U.S. Supreme Court decisions in cases from Deep South it held </a:t>
            </a:r>
            <a:r>
              <a:rPr lang="en-US" dirty="0">
                <a:solidFill>
                  <a:srgbClr val="FFFF00"/>
                </a:solidFill>
              </a:rPr>
              <a:t>an Absolute Disparity of at least 10% </a:t>
            </a:r>
            <a:r>
              <a:rPr lang="en-US" dirty="0"/>
              <a:t>of a specific minority group must be shown and that racial minority groups could not be aggregated to make this showing.</a:t>
            </a:r>
          </a:p>
          <a:p>
            <a:r>
              <a:rPr lang="en-US" dirty="0"/>
              <a:t>Defense attorneys concluded </a:t>
            </a:r>
            <a:r>
              <a:rPr lang="en-US" dirty="0">
                <a:solidFill>
                  <a:srgbClr val="FFFF00"/>
                </a:solidFill>
              </a:rPr>
              <a:t>it was futile </a:t>
            </a:r>
            <a:r>
              <a:rPr lang="en-US" dirty="0"/>
              <a:t>to raise fair cross section claims in Iowa because there was no County in which African Americans comprised 10% of the population.</a:t>
            </a:r>
          </a:p>
        </p:txBody>
      </p:sp>
    </p:spTree>
    <p:extLst>
      <p:ext uri="{BB962C8B-B14F-4D97-AF65-F5344CB8AC3E}">
        <p14:creationId xmlns:p14="http://schemas.microsoft.com/office/powerpoint/2010/main" val="158614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073" y="1475508"/>
            <a:ext cx="11575472" cy="5382491"/>
          </a:xfrm>
        </p:spPr>
        <p:txBody>
          <a:bodyPr>
            <a:normAutofit/>
          </a:bodyPr>
          <a:lstStyle/>
          <a:p>
            <a:r>
              <a:rPr lang="en-US" dirty="0"/>
              <a:t>Iowa Supreme Court unanimously </a:t>
            </a:r>
            <a:r>
              <a:rPr lang="en-US" dirty="0">
                <a:solidFill>
                  <a:srgbClr val="FFFF00"/>
                </a:solidFill>
              </a:rPr>
              <a:t>O/R State v Jones </a:t>
            </a:r>
            <a:r>
              <a:rPr lang="en-US" dirty="0"/>
              <a:t>exclusive reliance on Absolute Disparity test.   Held district courts may use all 3 analytical models of analysis to measure representativeness of jury pool: Absolute Disparity, Comparative Disparity, and Standard Deviation</a:t>
            </a:r>
          </a:p>
          <a:p>
            <a:r>
              <a:rPr lang="en-US" dirty="0"/>
              <a:t>Implicitly O/R 10% threshold if Absolute Disparity test is one of models used.</a:t>
            </a:r>
          </a:p>
          <a:p>
            <a:r>
              <a:rPr lang="en-US" dirty="0"/>
              <a:t>Expressly recognized studies that </a:t>
            </a:r>
            <a:r>
              <a:rPr lang="en-US" dirty="0">
                <a:solidFill>
                  <a:srgbClr val="FFFF00"/>
                </a:solidFill>
              </a:rPr>
              <a:t>all-white juries 15% more likely than racially diverse juries to convict African American Ds</a:t>
            </a:r>
          </a:p>
          <a:p>
            <a:r>
              <a:rPr lang="en-US" dirty="0"/>
              <a:t>Impact of racially unrepresentative juries on case outcomes especially troubling given: (a) African Americans in Iowa are 10 times more likely to be arrested than persons of other races and (b) Iowa’s worst in nation rank for disproportionality of its prison population: 25% African American v. 3.3% of State population</a:t>
            </a:r>
          </a:p>
          <a:p>
            <a:endParaRPr lang="en-US" dirty="0"/>
          </a:p>
          <a:p>
            <a:endParaRPr lang="en-US" dirty="0"/>
          </a:p>
          <a:p>
            <a:endParaRPr lang="en-US" dirty="0"/>
          </a:p>
        </p:txBody>
      </p:sp>
      <p:sp>
        <p:nvSpPr>
          <p:cNvPr id="4" name="Title 3"/>
          <p:cNvSpPr>
            <a:spLocks noGrp="1"/>
          </p:cNvSpPr>
          <p:nvPr>
            <p:ph type="title"/>
          </p:nvPr>
        </p:nvSpPr>
        <p:spPr/>
        <p:txBody>
          <a:bodyPr/>
          <a:lstStyle/>
          <a:p>
            <a:r>
              <a:rPr lang="en-US" i="1" dirty="0">
                <a:solidFill>
                  <a:srgbClr val="FF0000"/>
                </a:solidFill>
              </a:rPr>
              <a:t>State v. Plain </a:t>
            </a:r>
            <a:r>
              <a:rPr lang="en-US" dirty="0">
                <a:solidFill>
                  <a:srgbClr val="FF0000"/>
                </a:solidFill>
              </a:rPr>
              <a:t>(Iowa 2017) </a:t>
            </a:r>
          </a:p>
        </p:txBody>
      </p:sp>
    </p:spTree>
    <p:extLst>
      <p:ext uri="{BB962C8B-B14F-4D97-AF65-F5344CB8AC3E}">
        <p14:creationId xmlns:p14="http://schemas.microsoft.com/office/powerpoint/2010/main" val="2338195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382" y="1690688"/>
            <a:ext cx="11942618" cy="5167312"/>
          </a:xfrm>
        </p:spPr>
        <p:txBody>
          <a:bodyPr>
            <a:normAutofit/>
          </a:bodyPr>
          <a:lstStyle/>
          <a:p>
            <a:r>
              <a:rPr lang="en-US" dirty="0"/>
              <a:t>Recognized the 6</a:t>
            </a:r>
            <a:r>
              <a:rPr lang="en-US" baseline="30000" dirty="0"/>
              <a:t>th</a:t>
            </a:r>
            <a:r>
              <a:rPr lang="en-US" dirty="0"/>
              <a:t> &amp; 14</a:t>
            </a:r>
            <a:r>
              <a:rPr lang="en-US" baseline="30000" dirty="0"/>
              <a:t>th</a:t>
            </a:r>
            <a:r>
              <a:rPr lang="en-US" dirty="0"/>
              <a:t> Amendments “both protect the impartiality of a jury” but made important distinction</a:t>
            </a:r>
          </a:p>
          <a:p>
            <a:r>
              <a:rPr lang="en-US" dirty="0"/>
              <a:t>While the 14th Amendment’s </a:t>
            </a:r>
            <a:r>
              <a:rPr lang="en-US" dirty="0">
                <a:solidFill>
                  <a:srgbClr val="FFFF00"/>
                </a:solidFill>
              </a:rPr>
              <a:t>Equal Protection Clause </a:t>
            </a:r>
            <a:r>
              <a:rPr lang="en-US" dirty="0"/>
              <a:t>bars the intentional exclusion of protected minority groups, the </a:t>
            </a:r>
            <a:r>
              <a:rPr lang="en-US" dirty="0">
                <a:solidFill>
                  <a:srgbClr val="FFFF00"/>
                </a:solidFill>
              </a:rPr>
              <a:t>6th Amendment </a:t>
            </a:r>
            <a:r>
              <a:rPr lang="en-US" dirty="0"/>
              <a:t>guarantees minority groups will not be systematically excluded, </a:t>
            </a:r>
            <a:r>
              <a:rPr lang="en-US" dirty="0">
                <a:solidFill>
                  <a:srgbClr val="FFFF00"/>
                </a:solidFill>
              </a:rPr>
              <a:t>even if there is no evidence of intentional discrimination</a:t>
            </a:r>
            <a:r>
              <a:rPr lang="en-US" dirty="0"/>
              <a:t>.”   fn. 9.  </a:t>
            </a:r>
          </a:p>
          <a:p>
            <a:r>
              <a:rPr lang="en-US" dirty="0"/>
              <a:t>“To establish systematic exclusion, a D must establish the exclusion is ‘inherent in the particular jury-selection process utilized’ but need not show intent.”   </a:t>
            </a:r>
          </a:p>
          <a:p>
            <a:endParaRPr lang="en-US" dirty="0"/>
          </a:p>
          <a:p>
            <a:endParaRPr lang="en-US" dirty="0"/>
          </a:p>
        </p:txBody>
      </p:sp>
      <p:sp>
        <p:nvSpPr>
          <p:cNvPr id="3" name="Title 2"/>
          <p:cNvSpPr>
            <a:spLocks noGrp="1"/>
          </p:cNvSpPr>
          <p:nvPr>
            <p:ph type="title"/>
          </p:nvPr>
        </p:nvSpPr>
        <p:spPr>
          <a:xfrm>
            <a:off x="394855" y="365125"/>
            <a:ext cx="10958945" cy="1325563"/>
          </a:xfrm>
        </p:spPr>
        <p:txBody>
          <a:bodyPr>
            <a:normAutofit/>
          </a:bodyPr>
          <a:lstStyle/>
          <a:p>
            <a:r>
              <a:rPr lang="en-US" i="1" dirty="0">
                <a:solidFill>
                  <a:srgbClr val="FF0000"/>
                </a:solidFill>
              </a:rPr>
              <a:t>Plain</a:t>
            </a:r>
            <a:r>
              <a:rPr lang="en-US" dirty="0">
                <a:solidFill>
                  <a:srgbClr val="FF0000"/>
                </a:solidFill>
              </a:rPr>
              <a:t>:  Fair Cross Section Claim Does NOT Require Proof of Discriminatory Intent</a:t>
            </a:r>
          </a:p>
        </p:txBody>
      </p:sp>
    </p:spTree>
    <p:extLst>
      <p:ext uri="{BB962C8B-B14F-4D97-AF65-F5344CB8AC3E}">
        <p14:creationId xmlns:p14="http://schemas.microsoft.com/office/powerpoint/2010/main" val="1296658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Plain </a:t>
            </a:r>
            <a:r>
              <a:rPr lang="en-US" dirty="0">
                <a:solidFill>
                  <a:srgbClr val="FF0000"/>
                </a:solidFill>
              </a:rPr>
              <a:t>follows lead of </a:t>
            </a:r>
            <a:r>
              <a:rPr lang="en-US" i="1" dirty="0" err="1">
                <a:solidFill>
                  <a:srgbClr val="FF0000"/>
                </a:solidFill>
              </a:rPr>
              <a:t>Berghuis</a:t>
            </a:r>
            <a:r>
              <a:rPr lang="en-US" dirty="0">
                <a:solidFill>
                  <a:srgbClr val="FF0000"/>
                </a:solidFill>
              </a:rPr>
              <a:t> allowing trial court to consider all 3 models of analysis</a:t>
            </a:r>
          </a:p>
        </p:txBody>
      </p:sp>
      <p:sp>
        <p:nvSpPr>
          <p:cNvPr id="3" name="Content Placeholder 2"/>
          <p:cNvSpPr>
            <a:spLocks noGrp="1"/>
          </p:cNvSpPr>
          <p:nvPr>
            <p:ph idx="1"/>
          </p:nvPr>
        </p:nvSpPr>
        <p:spPr/>
        <p:txBody>
          <a:bodyPr/>
          <a:lstStyle/>
          <a:p>
            <a:r>
              <a:rPr lang="en-US" dirty="0" err="1"/>
              <a:t>Berghuis</a:t>
            </a:r>
            <a:r>
              <a:rPr lang="en-US" dirty="0"/>
              <a:t> v Smith, 559 U.S. 314 (2010) identified 3 tests that have been used to measure underrepresentation in jury pools: absolute disparity, comparative disparity, and standard deviation.  SCOTUS concluded “Each test is imperfect." </a:t>
            </a:r>
          </a:p>
          <a:p>
            <a:r>
              <a:rPr lang="en-US" dirty="0"/>
              <a:t>Absolute disparity and comparative disparity measurements are simple arithmetic, but can provide misleading results when the minority group is only a small % of those eligible for jury service.</a:t>
            </a:r>
          </a:p>
          <a:p>
            <a:r>
              <a:rPr lang="en-US" dirty="0"/>
              <a:t>“Standard deviation analysis seeks to determine the probability that the disparity between a group’s jury-eligible population and the group’s % in the qualified jury pool is attributable to random chance.”</a:t>
            </a:r>
          </a:p>
        </p:txBody>
      </p:sp>
    </p:spTree>
    <p:extLst>
      <p:ext uri="{BB962C8B-B14F-4D97-AF65-F5344CB8AC3E}">
        <p14:creationId xmlns:p14="http://schemas.microsoft.com/office/powerpoint/2010/main" val="26694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073" y="1475508"/>
            <a:ext cx="11575472" cy="5382491"/>
          </a:xfrm>
        </p:spPr>
        <p:txBody>
          <a:bodyPr>
            <a:normAutofit/>
          </a:bodyPr>
          <a:lstStyle/>
          <a:p>
            <a:r>
              <a:rPr lang="en-US" dirty="0"/>
              <a:t>1 African American out of 56 potential jurors (1.8%). No 6-month jury data.</a:t>
            </a:r>
          </a:p>
          <a:p>
            <a:r>
              <a:rPr lang="en-US" dirty="0"/>
              <a:t>African Americans: 9.0% of Black Hawk County population</a:t>
            </a:r>
          </a:p>
          <a:p>
            <a:r>
              <a:rPr lang="en-US" dirty="0"/>
              <a:t>2d Prong: Proving % of Group members in Jury Pool is under-representative</a:t>
            </a:r>
          </a:p>
          <a:p>
            <a:r>
              <a:rPr lang="en-US" dirty="0">
                <a:solidFill>
                  <a:srgbClr val="FFFF00"/>
                </a:solidFill>
              </a:rPr>
              <a:t>Absolute Disparity Test.</a:t>
            </a:r>
            <a:r>
              <a:rPr lang="en-US" dirty="0"/>
              <a:t>  Subtract % of Group in jury panel from % of Group in population: </a:t>
            </a:r>
            <a:r>
              <a:rPr lang="en-US" dirty="0" smtClean="0"/>
              <a:t>9.0% </a:t>
            </a:r>
            <a:r>
              <a:rPr lang="en-US" dirty="0"/>
              <a:t>- </a:t>
            </a:r>
            <a:r>
              <a:rPr lang="en-US" dirty="0" smtClean="0"/>
              <a:t>1.8% </a:t>
            </a:r>
            <a:r>
              <a:rPr lang="en-US" dirty="0"/>
              <a:t>= 7.2%</a:t>
            </a:r>
          </a:p>
          <a:p>
            <a:r>
              <a:rPr lang="en-US" dirty="0">
                <a:solidFill>
                  <a:srgbClr val="FFFF00"/>
                </a:solidFill>
              </a:rPr>
              <a:t>Comparative Disparity</a:t>
            </a:r>
            <a:r>
              <a:rPr lang="en-US" dirty="0"/>
              <a:t>: Divide Absolute Disparity by % of Group in population.  7.2% /</a:t>
            </a:r>
            <a:r>
              <a:rPr lang="en-US" dirty="0" smtClean="0"/>
              <a:t>9.0% </a:t>
            </a:r>
            <a:r>
              <a:rPr lang="en-US" dirty="0"/>
              <a:t>= .80.  The higher the comparative disparity %, the less representative the jury pool. </a:t>
            </a:r>
            <a:endParaRPr lang="en-US" dirty="0" smtClean="0"/>
          </a:p>
          <a:p>
            <a:r>
              <a:rPr lang="en-US" dirty="0" smtClean="0">
                <a:solidFill>
                  <a:srgbClr val="FFFF00"/>
                </a:solidFill>
              </a:rPr>
              <a:t>Standard </a:t>
            </a:r>
            <a:r>
              <a:rPr lang="en-US" dirty="0">
                <a:solidFill>
                  <a:srgbClr val="FFFF00"/>
                </a:solidFill>
              </a:rPr>
              <a:t>Deviation tes</a:t>
            </a:r>
            <a:r>
              <a:rPr lang="en-US" dirty="0"/>
              <a:t>t.  Only 3.3% (.033) chance of observing 1 African American in a jury pool of </a:t>
            </a:r>
            <a:r>
              <a:rPr lang="en-US" dirty="0" smtClean="0"/>
              <a:t>56</a:t>
            </a:r>
            <a:r>
              <a:rPr lang="en-US" dirty="0"/>
              <a:t> </a:t>
            </a:r>
            <a:r>
              <a:rPr lang="en-US" dirty="0" smtClean="0"/>
              <a:t>(when expected 5=56 x .09).  </a:t>
            </a:r>
            <a:r>
              <a:rPr lang="en-US" dirty="0"/>
              <a:t>Statistically sound and administratively </a:t>
            </a:r>
            <a:r>
              <a:rPr lang="en-US" dirty="0" smtClean="0"/>
              <a:t>feasible </a:t>
            </a:r>
            <a:r>
              <a:rPr lang="en-US" dirty="0"/>
              <a:t>w/training on Excel spread sheet.   </a:t>
            </a:r>
          </a:p>
          <a:p>
            <a:endParaRPr lang="en-US" dirty="0"/>
          </a:p>
        </p:txBody>
      </p:sp>
      <p:sp>
        <p:nvSpPr>
          <p:cNvPr id="3" name="Title 2"/>
          <p:cNvSpPr>
            <a:spLocks noGrp="1"/>
          </p:cNvSpPr>
          <p:nvPr>
            <p:ph type="title"/>
          </p:nvPr>
        </p:nvSpPr>
        <p:spPr>
          <a:xfrm>
            <a:off x="374073" y="187037"/>
            <a:ext cx="10979727" cy="1503652"/>
          </a:xfrm>
        </p:spPr>
        <p:txBody>
          <a:bodyPr/>
          <a:lstStyle/>
          <a:p>
            <a:r>
              <a:rPr lang="en-US" dirty="0">
                <a:solidFill>
                  <a:srgbClr val="FF0000"/>
                </a:solidFill>
              </a:rPr>
              <a:t>The Prima facie case: Duren Prong 2</a:t>
            </a:r>
            <a:br>
              <a:rPr lang="en-US" dirty="0">
                <a:solidFill>
                  <a:srgbClr val="FF0000"/>
                </a:solidFill>
              </a:rPr>
            </a:br>
            <a:r>
              <a:rPr lang="en-US" dirty="0">
                <a:solidFill>
                  <a:srgbClr val="FF0000"/>
                </a:solidFill>
              </a:rPr>
              <a:t>How bad must underrepresentation be?</a:t>
            </a:r>
          </a:p>
        </p:txBody>
      </p:sp>
    </p:spTree>
    <p:extLst>
      <p:ext uri="{BB962C8B-B14F-4D97-AF65-F5344CB8AC3E}">
        <p14:creationId xmlns:p14="http://schemas.microsoft.com/office/powerpoint/2010/main" val="467931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U.S. v. Rogers, 73 F.3d 774 (8</a:t>
            </a:r>
            <a:r>
              <a:rPr lang="en-US" baseline="30000" dirty="0">
                <a:solidFill>
                  <a:srgbClr val="FF0000"/>
                </a:solidFill>
              </a:rPr>
              <a:t>th</a:t>
            </a:r>
            <a:r>
              <a:rPr lang="en-US" dirty="0">
                <a:solidFill>
                  <a:srgbClr val="FF0000"/>
                </a:solidFill>
              </a:rPr>
              <a:t> Cir. 1996):  31% Comparative Disparity = prima facie case</a:t>
            </a:r>
          </a:p>
        </p:txBody>
      </p:sp>
      <p:sp>
        <p:nvSpPr>
          <p:cNvPr id="3" name="Content Placeholder 2"/>
          <p:cNvSpPr>
            <a:spLocks noGrp="1"/>
          </p:cNvSpPr>
          <p:nvPr>
            <p:ph idx="1"/>
          </p:nvPr>
        </p:nvSpPr>
        <p:spPr/>
        <p:txBody>
          <a:bodyPr/>
          <a:lstStyle/>
          <a:p>
            <a:r>
              <a:rPr lang="en-US" dirty="0"/>
              <a:t>Fair-cross section challenge to jury selection for Southern District of Iowa Federal Court.   8</a:t>
            </a:r>
            <a:r>
              <a:rPr lang="en-US" baseline="30000" dirty="0"/>
              <a:t>th</a:t>
            </a:r>
            <a:r>
              <a:rPr lang="en-US" dirty="0"/>
              <a:t> Circuit concluded Comparative Disparity and Standard </a:t>
            </a:r>
            <a:r>
              <a:rPr lang="en-US" dirty="0" err="1"/>
              <a:t>Deviatiion</a:t>
            </a:r>
            <a:r>
              <a:rPr lang="en-US" dirty="0"/>
              <a:t> test results made out prima facie case.</a:t>
            </a:r>
          </a:p>
          <a:p>
            <a:r>
              <a:rPr lang="en-US" dirty="0">
                <a:solidFill>
                  <a:srgbClr val="FFFF00"/>
                </a:solidFill>
              </a:rPr>
              <a:t>Comparative disparity of 31% </a:t>
            </a:r>
            <a:r>
              <a:rPr lang="en-US" dirty="0"/>
              <a:t>(0.579/1.87 = .3096) demonstrates “a </a:t>
            </a:r>
            <a:r>
              <a:rPr lang="en-US" dirty="0">
                <a:solidFill>
                  <a:srgbClr val="FFFF00"/>
                </a:solidFill>
              </a:rPr>
              <a:t>black was 30% less likely to be called to serve on a jury </a:t>
            </a:r>
            <a:r>
              <a:rPr lang="en-US" dirty="0"/>
              <a:t>than if the composition of the source lists perfectly mirrored the community.”</a:t>
            </a:r>
          </a:p>
          <a:p>
            <a:r>
              <a:rPr lang="en-US" dirty="0"/>
              <a:t>Standard deviation analysis showed probability of “calling only 70 African Americans out of 5,424 potential jurors is less than 0.1%.</a:t>
            </a:r>
          </a:p>
          <a:p>
            <a:r>
              <a:rPr lang="en-US" dirty="0"/>
              <a:t>Held precedent that required proof of intentional discrimination was binding , though panel thought (correctly) this precedent was wrong.</a:t>
            </a:r>
          </a:p>
        </p:txBody>
      </p:sp>
    </p:spTree>
    <p:extLst>
      <p:ext uri="{BB962C8B-B14F-4D97-AF65-F5344CB8AC3E}">
        <p14:creationId xmlns:p14="http://schemas.microsoft.com/office/powerpoint/2010/main" val="5282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210418-0992-3A48-BA44-85C55929EB83}"/>
              </a:ext>
            </a:extLst>
          </p:cNvPr>
          <p:cNvSpPr>
            <a:spLocks noGrp="1"/>
          </p:cNvSpPr>
          <p:nvPr>
            <p:ph type="title"/>
          </p:nvPr>
        </p:nvSpPr>
        <p:spPr/>
        <p:txBody>
          <a:bodyPr/>
          <a:lstStyle/>
          <a:p>
            <a:r>
              <a:rPr lang="en-US" dirty="0"/>
              <a:t>State v. Plain Remand</a:t>
            </a:r>
          </a:p>
        </p:txBody>
      </p:sp>
      <p:sp>
        <p:nvSpPr>
          <p:cNvPr id="3" name="Text Placeholder 2">
            <a:extLst>
              <a:ext uri="{FF2B5EF4-FFF2-40B4-BE49-F238E27FC236}">
                <a16:creationId xmlns:a16="http://schemas.microsoft.com/office/drawing/2014/main" xmlns="" id="{B939056B-7ECD-F74A-8CDD-A3E26230A42F}"/>
              </a:ext>
            </a:extLst>
          </p:cNvPr>
          <p:cNvSpPr>
            <a:spLocks noGrp="1"/>
          </p:cNvSpPr>
          <p:nvPr>
            <p:ph type="body" idx="1"/>
          </p:nvPr>
        </p:nvSpPr>
        <p:spPr/>
        <p:txBody>
          <a:bodyPr/>
          <a:lstStyle/>
          <a:p>
            <a:r>
              <a:rPr lang="en-US" dirty="0"/>
              <a:t>6 Month Jury Pool Data</a:t>
            </a:r>
          </a:p>
        </p:txBody>
      </p:sp>
      <p:graphicFrame>
        <p:nvGraphicFramePr>
          <p:cNvPr id="7" name="Content Placeholder 6">
            <a:extLst>
              <a:ext uri="{FF2B5EF4-FFF2-40B4-BE49-F238E27FC236}">
                <a16:creationId xmlns:a16="http://schemas.microsoft.com/office/drawing/2014/main" xmlns="" id="{5EB3EC3F-C0A1-374E-968F-BAC2FF20079B}"/>
              </a:ext>
            </a:extLst>
          </p:cNvPr>
          <p:cNvGraphicFramePr>
            <a:graphicFrameLocks noGrp="1"/>
          </p:cNvGraphicFramePr>
          <p:nvPr>
            <p:ph sz="half" idx="2"/>
            <p:extLst>
              <p:ext uri="{D42A27DB-BD31-4B8C-83A1-F6EECF244321}">
                <p14:modId xmlns:p14="http://schemas.microsoft.com/office/powerpoint/2010/main" val="2997231122"/>
              </p:ext>
            </p:extLst>
          </p:nvPr>
        </p:nvGraphicFramePr>
        <p:xfrm>
          <a:off x="1551204" y="2867891"/>
          <a:ext cx="3782795" cy="2604656"/>
        </p:xfrm>
        <a:graphic>
          <a:graphicData uri="http://schemas.openxmlformats.org/drawingml/2006/table">
            <a:tbl>
              <a:tblPr firstRow="1" firstCol="1" bandRow="1">
                <a:tableStyleId>{5C22544A-7EE6-4342-B048-85BDC9FD1C3A}</a:tableStyleId>
              </a:tblPr>
              <a:tblGrid>
                <a:gridCol w="2146992">
                  <a:extLst>
                    <a:ext uri="{9D8B030D-6E8A-4147-A177-3AD203B41FA5}">
                      <a16:colId xmlns:a16="http://schemas.microsoft.com/office/drawing/2014/main" xmlns="" val="1091730290"/>
                    </a:ext>
                  </a:extLst>
                </a:gridCol>
                <a:gridCol w="654321">
                  <a:extLst>
                    <a:ext uri="{9D8B030D-6E8A-4147-A177-3AD203B41FA5}">
                      <a16:colId xmlns:a16="http://schemas.microsoft.com/office/drawing/2014/main" xmlns="" val="3315769812"/>
                    </a:ext>
                  </a:extLst>
                </a:gridCol>
                <a:gridCol w="981482">
                  <a:extLst>
                    <a:ext uri="{9D8B030D-6E8A-4147-A177-3AD203B41FA5}">
                      <a16:colId xmlns:a16="http://schemas.microsoft.com/office/drawing/2014/main" xmlns="" val="109409673"/>
                    </a:ext>
                  </a:extLst>
                </a:gridCol>
              </a:tblGrid>
              <a:tr h="472597">
                <a:tc>
                  <a:txBody>
                    <a:bodyPr/>
                    <a:lstStyle/>
                    <a:p>
                      <a:pPr marL="0" marR="0">
                        <a:spcBef>
                          <a:spcPts val="0"/>
                        </a:spcBef>
                        <a:spcAft>
                          <a:spcPts val="0"/>
                        </a:spcAft>
                      </a:pPr>
                      <a:r>
                        <a:rPr lang="en-US" sz="1100">
                          <a:effectLst/>
                        </a:rPr>
                        <a:t>Total jury pool:</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14034</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14034</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3466843690"/>
                  </a:ext>
                </a:extLst>
              </a:tr>
              <a:tr h="472597">
                <a:tc>
                  <a:txBody>
                    <a:bodyPr/>
                    <a:lstStyle/>
                    <a:p>
                      <a:pPr marL="0" marR="0">
                        <a:spcBef>
                          <a:spcPts val="0"/>
                        </a:spcBef>
                        <a:spcAft>
                          <a:spcPts val="0"/>
                        </a:spcAft>
                      </a:pPr>
                      <a:r>
                        <a:rPr lang="en-US" sz="1100">
                          <a:effectLst/>
                        </a:rPr>
                        <a:t>Caucasian</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7267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=6767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1478709451"/>
                  </a:ext>
                </a:extLst>
              </a:tr>
              <a:tr h="236299">
                <a:tc>
                  <a:txBody>
                    <a:bodyPr/>
                    <a:lstStyle/>
                    <a:p>
                      <a:pPr marL="0" marR="0">
                        <a:spcBef>
                          <a:spcPts val="0"/>
                        </a:spcBef>
                        <a:spcAft>
                          <a:spcPts val="0"/>
                        </a:spcAft>
                      </a:pPr>
                      <a:r>
                        <a:rPr lang="en-US" sz="1100">
                          <a:effectLst/>
                        </a:rPr>
                        <a:t>African Amer.</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510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=6257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1538654602"/>
                  </a:ext>
                </a:extLst>
              </a:tr>
              <a:tr h="236299">
                <a:tc>
                  <a:txBody>
                    <a:bodyPr/>
                    <a:lstStyle/>
                    <a:p>
                      <a:pPr marL="0" marR="0">
                        <a:spcBef>
                          <a:spcPts val="0"/>
                        </a:spcBef>
                        <a:spcAft>
                          <a:spcPts val="0"/>
                        </a:spcAft>
                      </a:pPr>
                      <a:r>
                        <a:rPr lang="en-US" sz="1100">
                          <a:effectLst/>
                        </a:rPr>
                        <a:t>Asian</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182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=6075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4222449494"/>
                  </a:ext>
                </a:extLst>
              </a:tr>
              <a:tr h="236299">
                <a:tc>
                  <a:txBody>
                    <a:bodyPr/>
                    <a:lstStyle/>
                    <a:p>
                      <a:pPr marL="0" marR="0">
                        <a:spcBef>
                          <a:spcPts val="0"/>
                        </a:spcBef>
                        <a:spcAft>
                          <a:spcPts val="0"/>
                        </a:spcAft>
                      </a:pPr>
                      <a:r>
                        <a:rPr lang="en-US" sz="1100">
                          <a:effectLst/>
                        </a:rPr>
                        <a:t>Other</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140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=5935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2293939042"/>
                  </a:ext>
                </a:extLst>
              </a:tr>
              <a:tr h="236299">
                <a:tc>
                  <a:txBody>
                    <a:bodyPr/>
                    <a:lstStyle/>
                    <a:p>
                      <a:pPr marL="0" marR="0">
                        <a:spcBef>
                          <a:spcPts val="0"/>
                        </a:spcBef>
                        <a:spcAft>
                          <a:spcPts val="0"/>
                        </a:spcAft>
                      </a:pPr>
                      <a:r>
                        <a:rPr lang="en-US" sz="1100">
                          <a:effectLst/>
                        </a:rPr>
                        <a:t>Hispanic</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130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=5805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4259812127"/>
                  </a:ext>
                </a:extLst>
              </a:tr>
              <a:tr h="241669">
                <a:tc>
                  <a:txBody>
                    <a:bodyPr/>
                    <a:lstStyle/>
                    <a:p>
                      <a:pPr marL="0" marR="0">
                        <a:spcBef>
                          <a:spcPts val="0"/>
                        </a:spcBef>
                        <a:spcAft>
                          <a:spcPts val="0"/>
                        </a:spcAft>
                      </a:pPr>
                      <a:r>
                        <a:rPr lang="en-US" sz="1100">
                          <a:effectLst/>
                        </a:rPr>
                        <a:t>Native Amer.</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40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=5765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2109509039"/>
                  </a:ext>
                </a:extLst>
              </a:tr>
              <a:tr h="472597">
                <a:tc>
                  <a:txBody>
                    <a:bodyPr/>
                    <a:lstStyle/>
                    <a:p>
                      <a:pPr marL="0" marR="0">
                        <a:spcBef>
                          <a:spcPts val="0"/>
                        </a:spcBef>
                        <a:spcAft>
                          <a:spcPts val="0"/>
                        </a:spcAft>
                      </a:pPr>
                      <a:r>
                        <a:rPr lang="en-US" sz="1100">
                          <a:effectLst/>
                        </a:rPr>
                        <a:t>Unidentified</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5765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dirty="0">
                          <a:effectLst/>
                        </a:rPr>
                        <a:t>=0</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660159768"/>
                  </a:ext>
                </a:extLst>
              </a:tr>
            </a:tbl>
          </a:graphicData>
        </a:graphic>
      </p:graphicFrame>
      <p:sp>
        <p:nvSpPr>
          <p:cNvPr id="5" name="Text Placeholder 4">
            <a:extLst>
              <a:ext uri="{FF2B5EF4-FFF2-40B4-BE49-F238E27FC236}">
                <a16:creationId xmlns:a16="http://schemas.microsoft.com/office/drawing/2014/main" xmlns="" id="{D1B054F9-24F6-6247-B005-2B3E2D7C6E69}"/>
              </a:ext>
            </a:extLst>
          </p:cNvPr>
          <p:cNvSpPr>
            <a:spLocks noGrp="1"/>
          </p:cNvSpPr>
          <p:nvPr>
            <p:ph type="body" sz="quarter" idx="3"/>
          </p:nvPr>
        </p:nvSpPr>
        <p:spPr/>
        <p:txBody>
          <a:bodyPr/>
          <a:lstStyle/>
          <a:p>
            <a:r>
              <a:rPr lang="en-US" dirty="0"/>
              <a:t>6 Month Jury Panel Data</a:t>
            </a:r>
          </a:p>
        </p:txBody>
      </p:sp>
      <p:sp>
        <p:nvSpPr>
          <p:cNvPr id="6" name="Content Placeholder 5">
            <a:extLst>
              <a:ext uri="{FF2B5EF4-FFF2-40B4-BE49-F238E27FC236}">
                <a16:creationId xmlns:a16="http://schemas.microsoft.com/office/drawing/2014/main" xmlns="" id="{4B3EC44F-B531-4E48-82DB-4B13BAF8FC2B}"/>
              </a:ext>
            </a:extLst>
          </p:cNvPr>
          <p:cNvSpPr>
            <a:spLocks noGrp="1"/>
          </p:cNvSpPr>
          <p:nvPr>
            <p:ph sz="quarter" idx="4"/>
          </p:nvPr>
        </p:nvSpPr>
        <p:spPr/>
        <p:txBody>
          <a:bodyPr>
            <a:normAutofit fontScale="77500" lnSpcReduction="20000"/>
          </a:bodyPr>
          <a:lstStyle/>
          <a:p>
            <a:r>
              <a:rPr lang="en-US" dirty="0">
                <a:solidFill>
                  <a:srgbClr val="212121"/>
                </a:solidFill>
                <a:latin typeface="Calibri" panose="020F0502020204030204" pitchFamily="34" charset="0"/>
              </a:rPr>
              <a:t> </a:t>
            </a:r>
          </a:p>
          <a:p>
            <a:r>
              <a:rPr lang="en-US" b="1" dirty="0">
                <a:solidFill>
                  <a:srgbClr val="212121"/>
                </a:solidFill>
                <a:latin typeface="Calibri" panose="020F0502020204030204" pitchFamily="34" charset="0"/>
              </a:rPr>
              <a:t>Total jury panel:</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2395</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2935</a:t>
            </a:r>
            <a:r>
              <a:rPr lang="en-US" dirty="0">
                <a:solidFill>
                  <a:srgbClr val="212121"/>
                </a:solidFill>
                <a:latin typeface="Calibri" panose="020F0502020204030204" pitchFamily="34" charset="0"/>
              </a:rPr>
              <a:t>	</a:t>
            </a:r>
            <a:endParaRPr lang="en-US" altLang="ja-JP" sz="3200" dirty="0">
              <a:solidFill>
                <a:srgbClr val="212121"/>
              </a:solidFill>
              <a:latin typeface="Times New Roman" panose="02020603050405020304" pitchFamily="18" charset="0"/>
            </a:endParaRPr>
          </a:p>
          <a:p>
            <a:r>
              <a:rPr lang="en-US" b="1" dirty="0">
                <a:solidFill>
                  <a:srgbClr val="212121"/>
                </a:solidFill>
                <a:latin typeface="Calibri" panose="020F0502020204030204" pitchFamily="34" charset="0"/>
              </a:rPr>
              <a:t>Caucasian</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1537</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858</a:t>
            </a:r>
            <a:r>
              <a:rPr lang="en-US" dirty="0">
                <a:solidFill>
                  <a:srgbClr val="212121"/>
                </a:solidFill>
                <a:latin typeface="Calibri" panose="020F0502020204030204" pitchFamily="34" charset="0"/>
              </a:rPr>
              <a:t>	</a:t>
            </a:r>
            <a:endParaRPr lang="en-US" altLang="ja-JP" sz="3200" dirty="0">
              <a:solidFill>
                <a:srgbClr val="212121"/>
              </a:solidFill>
              <a:latin typeface="Times New Roman" panose="02020603050405020304" pitchFamily="18" charset="0"/>
            </a:endParaRPr>
          </a:p>
          <a:p>
            <a:r>
              <a:rPr lang="en-US" b="1" dirty="0">
                <a:solidFill>
                  <a:srgbClr val="212121"/>
                </a:solidFill>
                <a:latin typeface="Calibri" panose="020F0502020204030204" pitchFamily="34" charset="0"/>
              </a:rPr>
              <a:t>African Amer.</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83</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775</a:t>
            </a:r>
            <a:r>
              <a:rPr lang="en-US" dirty="0">
                <a:solidFill>
                  <a:srgbClr val="212121"/>
                </a:solidFill>
                <a:latin typeface="Calibri" panose="020F0502020204030204" pitchFamily="34" charset="0"/>
              </a:rPr>
              <a:t>	</a:t>
            </a:r>
            <a:endParaRPr lang="en-US" altLang="ja-JP" sz="3200" dirty="0">
              <a:solidFill>
                <a:srgbClr val="212121"/>
              </a:solidFill>
              <a:latin typeface="Times New Roman" panose="02020603050405020304" pitchFamily="18" charset="0"/>
            </a:endParaRPr>
          </a:p>
          <a:p>
            <a:r>
              <a:rPr lang="en-US" b="1" dirty="0">
                <a:solidFill>
                  <a:srgbClr val="212121"/>
                </a:solidFill>
                <a:latin typeface="Calibri" panose="020F0502020204030204" pitchFamily="34" charset="0"/>
              </a:rPr>
              <a:t>Asian</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28</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747</a:t>
            </a:r>
            <a:r>
              <a:rPr lang="en-US" dirty="0">
                <a:solidFill>
                  <a:srgbClr val="212121"/>
                </a:solidFill>
                <a:latin typeface="Calibri" panose="020F0502020204030204" pitchFamily="34" charset="0"/>
              </a:rPr>
              <a:t>	</a:t>
            </a:r>
            <a:endParaRPr lang="en-US" altLang="ja-JP" sz="3200" dirty="0">
              <a:solidFill>
                <a:srgbClr val="212121"/>
              </a:solidFill>
              <a:latin typeface="Times New Roman" panose="02020603050405020304" pitchFamily="18" charset="0"/>
            </a:endParaRPr>
          </a:p>
          <a:p>
            <a:r>
              <a:rPr lang="en-US" b="1" dirty="0">
                <a:solidFill>
                  <a:srgbClr val="212121"/>
                </a:solidFill>
                <a:latin typeface="Calibri" panose="020F0502020204030204" pitchFamily="34" charset="0"/>
              </a:rPr>
              <a:t>Other</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27</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720</a:t>
            </a:r>
            <a:r>
              <a:rPr lang="en-US" dirty="0">
                <a:solidFill>
                  <a:srgbClr val="212121"/>
                </a:solidFill>
                <a:latin typeface="Calibri" panose="020F0502020204030204" pitchFamily="34" charset="0"/>
              </a:rPr>
              <a:t>	</a:t>
            </a:r>
            <a:endParaRPr lang="en-US" altLang="ja-JP" sz="3200" dirty="0">
              <a:solidFill>
                <a:srgbClr val="212121"/>
              </a:solidFill>
              <a:latin typeface="Times New Roman" panose="02020603050405020304" pitchFamily="18" charset="0"/>
            </a:endParaRPr>
          </a:p>
          <a:p>
            <a:r>
              <a:rPr lang="en-US" b="1" dirty="0">
                <a:solidFill>
                  <a:srgbClr val="212121"/>
                </a:solidFill>
                <a:latin typeface="Calibri" panose="020F0502020204030204" pitchFamily="34" charset="0"/>
              </a:rPr>
              <a:t>Hispanic</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21</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699</a:t>
            </a:r>
            <a:r>
              <a:rPr lang="en-US" dirty="0">
                <a:solidFill>
                  <a:srgbClr val="212121"/>
                </a:solidFill>
                <a:latin typeface="Calibri" panose="020F0502020204030204" pitchFamily="34" charset="0"/>
              </a:rPr>
              <a:t>	</a:t>
            </a:r>
            <a:endParaRPr lang="en-US" altLang="ja-JP" sz="3200" dirty="0">
              <a:solidFill>
                <a:srgbClr val="212121"/>
              </a:solidFill>
              <a:latin typeface="Times New Roman" panose="02020603050405020304" pitchFamily="18" charset="0"/>
            </a:endParaRPr>
          </a:p>
          <a:p>
            <a:r>
              <a:rPr lang="en-US" b="1" dirty="0">
                <a:solidFill>
                  <a:srgbClr val="212121"/>
                </a:solidFill>
                <a:latin typeface="Calibri" panose="020F0502020204030204" pitchFamily="34" charset="0"/>
              </a:rPr>
              <a:t>Native Amer.</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0</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699</a:t>
            </a:r>
            <a:r>
              <a:rPr lang="en-US" dirty="0">
                <a:solidFill>
                  <a:srgbClr val="212121"/>
                </a:solidFill>
                <a:latin typeface="Calibri" panose="020F0502020204030204" pitchFamily="34" charset="0"/>
              </a:rPr>
              <a:t>	</a:t>
            </a:r>
            <a:endParaRPr lang="en-US" altLang="ja-JP" sz="3200" dirty="0">
              <a:solidFill>
                <a:srgbClr val="212121"/>
              </a:solidFill>
              <a:latin typeface="Times New Roman" panose="02020603050405020304" pitchFamily="18" charset="0"/>
            </a:endParaRPr>
          </a:p>
          <a:p>
            <a:r>
              <a:rPr lang="en-US" dirty="0">
                <a:solidFill>
                  <a:srgbClr val="212121"/>
                </a:solidFill>
                <a:latin typeface="Calibri" panose="020F0502020204030204" pitchFamily="34" charset="0"/>
              </a:rPr>
              <a:t>Unknown/Unmarked	</a:t>
            </a:r>
            <a:r>
              <a:rPr lang="en-US" b="1" dirty="0">
                <a:solidFill>
                  <a:srgbClr val="212121"/>
                </a:solidFill>
                <a:latin typeface="Calibri" panose="020F0502020204030204" pitchFamily="34" charset="0"/>
              </a:rPr>
              <a:t>9</a:t>
            </a:r>
            <a:r>
              <a:rPr lang="en-US" dirty="0">
                <a:solidFill>
                  <a:srgbClr val="212121"/>
                </a:solidFill>
                <a:latin typeface="Calibri" panose="020F0502020204030204" pitchFamily="34" charset="0"/>
              </a:rPr>
              <a:t>	</a:t>
            </a:r>
            <a:r>
              <a:rPr lang="en-US" b="1" dirty="0">
                <a:solidFill>
                  <a:srgbClr val="212121"/>
                </a:solidFill>
                <a:latin typeface="Calibri" panose="020F0502020204030204" pitchFamily="34" charset="0"/>
              </a:rPr>
              <a:t>690</a:t>
            </a:r>
            <a:r>
              <a:rPr lang="en-US" dirty="0">
                <a:solidFill>
                  <a:srgbClr val="212121"/>
                </a:solidFill>
                <a:latin typeface="Calibri" panose="020F0502020204030204" pitchFamily="34" charset="0"/>
              </a:rPr>
              <a:t>	</a:t>
            </a:r>
            <a:endParaRPr lang="en-US" altLang="ja-JP" sz="3200" dirty="0">
              <a:solidFill>
                <a:srgbClr val="212121"/>
              </a:solidFill>
              <a:latin typeface="Times New Roman" panose="02020603050405020304" pitchFamily="18" charset="0"/>
            </a:endParaRPr>
          </a:p>
          <a:p>
            <a:r>
              <a:rPr lang="en-US" dirty="0">
                <a:solidFill>
                  <a:srgbClr val="212121"/>
                </a:solidFill>
                <a:latin typeface="Calibri" panose="020F0502020204030204" pitchFamily="34" charset="0"/>
              </a:rPr>
              <a:t> Unidentified	</a:t>
            </a:r>
            <a:r>
              <a:rPr lang="en-US" b="1" dirty="0">
                <a:solidFill>
                  <a:srgbClr val="212121"/>
                </a:solidFill>
                <a:latin typeface="Calibri" panose="020F0502020204030204" pitchFamily="34" charset="0"/>
              </a:rPr>
              <a:t>690	0	</a:t>
            </a:r>
            <a:endParaRPr lang="en-US" altLang="ja-JP" sz="3200" dirty="0">
              <a:solidFill>
                <a:srgbClr val="212121"/>
              </a:solidFill>
              <a:latin typeface="Times New Roman" panose="02020603050405020304" pitchFamily="18" charset="0"/>
            </a:endParaRPr>
          </a:p>
          <a:p>
            <a:endParaRPr lang="en-US" dirty="0"/>
          </a:p>
        </p:txBody>
      </p:sp>
      <p:sp>
        <p:nvSpPr>
          <p:cNvPr id="8" name="Rectangle 1">
            <a:extLst>
              <a:ext uri="{FF2B5EF4-FFF2-40B4-BE49-F238E27FC236}">
                <a16:creationId xmlns:a16="http://schemas.microsoft.com/office/drawing/2014/main" xmlns="" id="{960C49D4-7EEA-4A48-ADDC-B6D54B6FF342}"/>
              </a:ext>
            </a:extLst>
          </p:cNvPr>
          <p:cNvSpPr>
            <a:spLocks noChangeArrowheads="1"/>
          </p:cNvSpPr>
          <p:nvPr/>
        </p:nvSpPr>
        <p:spPr bwMode="auto">
          <a:xfrm>
            <a:off x="-692727" y="0"/>
            <a:ext cx="196296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Table 9">
            <a:extLst>
              <a:ext uri="{FF2B5EF4-FFF2-40B4-BE49-F238E27FC236}">
                <a16:creationId xmlns:a16="http://schemas.microsoft.com/office/drawing/2014/main" xmlns="" id="{16C47CB3-001B-C64F-A7D9-3CD40F1019EF}"/>
              </a:ext>
            </a:extLst>
          </p:cNvPr>
          <p:cNvGraphicFramePr>
            <a:graphicFrameLocks noGrp="1"/>
          </p:cNvGraphicFramePr>
          <p:nvPr>
            <p:extLst>
              <p:ext uri="{D42A27DB-BD31-4B8C-83A1-F6EECF244321}">
                <p14:modId xmlns:p14="http://schemas.microsoft.com/office/powerpoint/2010/main" val="4248577033"/>
              </p:ext>
            </p:extLst>
          </p:nvPr>
        </p:nvGraphicFramePr>
        <p:xfrm>
          <a:off x="6980324" y="2867891"/>
          <a:ext cx="3950912" cy="2604660"/>
        </p:xfrm>
        <a:graphic>
          <a:graphicData uri="http://schemas.openxmlformats.org/drawingml/2006/table">
            <a:tbl>
              <a:tblPr firstRow="1" firstCol="1" bandRow="1">
                <a:tableStyleId>{5C22544A-7EE6-4342-B048-85BDC9FD1C3A}</a:tableStyleId>
              </a:tblPr>
              <a:tblGrid>
                <a:gridCol w="2064848">
                  <a:extLst>
                    <a:ext uri="{9D8B030D-6E8A-4147-A177-3AD203B41FA5}">
                      <a16:colId xmlns:a16="http://schemas.microsoft.com/office/drawing/2014/main" xmlns="" val="1802361119"/>
                    </a:ext>
                  </a:extLst>
                </a:gridCol>
                <a:gridCol w="943032">
                  <a:extLst>
                    <a:ext uri="{9D8B030D-6E8A-4147-A177-3AD203B41FA5}">
                      <a16:colId xmlns:a16="http://schemas.microsoft.com/office/drawing/2014/main" xmlns="" val="2050603996"/>
                    </a:ext>
                  </a:extLst>
                </a:gridCol>
                <a:gridCol w="943032">
                  <a:extLst>
                    <a:ext uri="{9D8B030D-6E8A-4147-A177-3AD203B41FA5}">
                      <a16:colId xmlns:a16="http://schemas.microsoft.com/office/drawing/2014/main" xmlns="" val="1119401824"/>
                    </a:ext>
                  </a:extLst>
                </a:gridCol>
              </a:tblGrid>
              <a:tr h="266871">
                <a:tc>
                  <a:txBody>
                    <a:bodyPr/>
                    <a:lstStyle/>
                    <a:p>
                      <a:pPr marL="0" marR="0">
                        <a:spcBef>
                          <a:spcPts val="0"/>
                        </a:spcBef>
                        <a:spcAft>
                          <a:spcPts val="0"/>
                        </a:spcAft>
                      </a:pPr>
                      <a:r>
                        <a:rPr lang="en-US" sz="1100">
                          <a:effectLst/>
                        </a:rPr>
                        <a:t>Total jury panel:</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2395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2935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1697588890"/>
                  </a:ext>
                </a:extLst>
              </a:tr>
              <a:tr h="266871">
                <a:tc>
                  <a:txBody>
                    <a:bodyPr/>
                    <a:lstStyle/>
                    <a:p>
                      <a:pPr marL="0" marR="0">
                        <a:spcBef>
                          <a:spcPts val="0"/>
                        </a:spcBef>
                        <a:spcAft>
                          <a:spcPts val="0"/>
                        </a:spcAft>
                      </a:pPr>
                      <a:r>
                        <a:rPr lang="en-US" sz="1100">
                          <a:effectLst/>
                        </a:rPr>
                        <a:t>Caucasian</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1537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858</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2058520297"/>
                  </a:ext>
                </a:extLst>
              </a:tr>
              <a:tr h="266871">
                <a:tc>
                  <a:txBody>
                    <a:bodyPr/>
                    <a:lstStyle/>
                    <a:p>
                      <a:pPr marL="0" marR="0">
                        <a:spcBef>
                          <a:spcPts val="0"/>
                        </a:spcBef>
                        <a:spcAft>
                          <a:spcPts val="0"/>
                        </a:spcAft>
                      </a:pPr>
                      <a:r>
                        <a:rPr lang="en-US" sz="1100">
                          <a:effectLst/>
                        </a:rPr>
                        <a:t>African Amer.</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83</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775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471939881"/>
                  </a:ext>
                </a:extLst>
              </a:tr>
              <a:tr h="266871">
                <a:tc>
                  <a:txBody>
                    <a:bodyPr/>
                    <a:lstStyle/>
                    <a:p>
                      <a:pPr marL="0" marR="0">
                        <a:spcBef>
                          <a:spcPts val="0"/>
                        </a:spcBef>
                        <a:spcAft>
                          <a:spcPts val="0"/>
                        </a:spcAft>
                      </a:pPr>
                      <a:r>
                        <a:rPr lang="en-US" sz="1100">
                          <a:effectLst/>
                        </a:rPr>
                        <a:t>Asian</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28</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747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808699645"/>
                  </a:ext>
                </a:extLst>
              </a:tr>
              <a:tr h="266871">
                <a:tc>
                  <a:txBody>
                    <a:bodyPr/>
                    <a:lstStyle/>
                    <a:p>
                      <a:pPr marL="0" marR="0">
                        <a:spcBef>
                          <a:spcPts val="0"/>
                        </a:spcBef>
                        <a:spcAft>
                          <a:spcPts val="0"/>
                        </a:spcAft>
                      </a:pPr>
                      <a:r>
                        <a:rPr lang="en-US" sz="1100">
                          <a:effectLst/>
                        </a:rPr>
                        <a:t>Other</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27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720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3235973396"/>
                  </a:ext>
                </a:extLst>
              </a:tr>
              <a:tr h="266871">
                <a:tc>
                  <a:txBody>
                    <a:bodyPr/>
                    <a:lstStyle/>
                    <a:p>
                      <a:pPr marL="0" marR="0">
                        <a:spcBef>
                          <a:spcPts val="0"/>
                        </a:spcBef>
                        <a:spcAft>
                          <a:spcPts val="0"/>
                        </a:spcAft>
                      </a:pPr>
                      <a:r>
                        <a:rPr lang="en-US" sz="1100">
                          <a:effectLst/>
                        </a:rPr>
                        <a:t>Hispanic</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21</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699</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2693163662"/>
                  </a:ext>
                </a:extLst>
              </a:tr>
              <a:tr h="266871">
                <a:tc>
                  <a:txBody>
                    <a:bodyPr/>
                    <a:lstStyle/>
                    <a:p>
                      <a:pPr marL="0" marR="0">
                        <a:spcBef>
                          <a:spcPts val="0"/>
                        </a:spcBef>
                        <a:spcAft>
                          <a:spcPts val="0"/>
                        </a:spcAft>
                      </a:pPr>
                      <a:r>
                        <a:rPr lang="en-US" sz="1100">
                          <a:effectLst/>
                        </a:rPr>
                        <a:t>Native Amer.</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699</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2399871584"/>
                  </a:ext>
                </a:extLst>
              </a:tr>
              <a:tr h="469692">
                <a:tc>
                  <a:txBody>
                    <a:bodyPr/>
                    <a:lstStyle/>
                    <a:p>
                      <a:pPr marL="0" marR="0">
                        <a:spcBef>
                          <a:spcPts val="0"/>
                        </a:spcBef>
                        <a:spcAft>
                          <a:spcPts val="0"/>
                        </a:spcAft>
                      </a:pPr>
                      <a:r>
                        <a:rPr lang="en-US" sz="1100">
                          <a:effectLst/>
                        </a:rPr>
                        <a:t>Unknown/Unmarked</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9</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690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4012995891"/>
                  </a:ext>
                </a:extLst>
              </a:tr>
              <a:tr h="266871">
                <a:tc>
                  <a:txBody>
                    <a:bodyPr/>
                    <a:lstStyle/>
                    <a:p>
                      <a:pPr marL="0" marR="0">
                        <a:spcBef>
                          <a:spcPts val="0"/>
                        </a:spcBef>
                        <a:spcAft>
                          <a:spcPts val="0"/>
                        </a:spcAft>
                      </a:pPr>
                      <a:r>
                        <a:rPr lang="en-US" sz="1100">
                          <a:effectLst/>
                        </a:rPr>
                        <a:t> Unidentified</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690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a:effectLst/>
                        </a:rPr>
                        <a:t>0</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2779088156"/>
                  </a:ext>
                </a:extLst>
              </a:tr>
            </a:tbl>
          </a:graphicData>
        </a:graphic>
      </p:graphicFrame>
      <p:sp>
        <p:nvSpPr>
          <p:cNvPr id="11" name="Rectangle 2">
            <a:extLst>
              <a:ext uri="{FF2B5EF4-FFF2-40B4-BE49-F238E27FC236}">
                <a16:creationId xmlns:a16="http://schemas.microsoft.com/office/drawing/2014/main" xmlns="" id="{9A825ADB-53F4-8843-A1DF-A0AA7D708D7A}"/>
              </a:ext>
            </a:extLst>
          </p:cNvPr>
          <p:cNvSpPr>
            <a:spLocks noChangeArrowheads="1"/>
          </p:cNvSpPr>
          <p:nvPr/>
        </p:nvSpPr>
        <p:spPr bwMode="auto">
          <a:xfrm>
            <a:off x="6980959" y="3284197"/>
            <a:ext cx="188606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12121"/>
                </a:solidFill>
                <a:effectLst/>
                <a:latin typeface="Cambria" panose="02040503050406030204" pitchFamily="18" charset="0"/>
                <a:ea typeface="MS Mincho" panose="02020609040205080304" pitchFamily="49" charset="-128"/>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550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609C0-4DC2-8147-B207-3D75023D95C6}"/>
              </a:ext>
            </a:extLst>
          </p:cNvPr>
          <p:cNvSpPr>
            <a:spLocks noGrp="1"/>
          </p:cNvSpPr>
          <p:nvPr>
            <p:ph type="title"/>
          </p:nvPr>
        </p:nvSpPr>
        <p:spPr/>
        <p:txBody>
          <a:bodyPr/>
          <a:lstStyle/>
          <a:p>
            <a:r>
              <a:rPr lang="en-US" dirty="0" smtClean="0"/>
              <a:t>6 Month Black </a:t>
            </a:r>
            <a:r>
              <a:rPr lang="en-US" dirty="0"/>
              <a:t>Hawk County </a:t>
            </a:r>
            <a:r>
              <a:rPr lang="en-US" dirty="0" smtClean="0"/>
              <a:t>Pool/Panel </a:t>
            </a:r>
            <a:r>
              <a:rPr lang="en-US" dirty="0"/>
              <a:t>Data</a:t>
            </a:r>
          </a:p>
        </p:txBody>
      </p:sp>
      <p:sp>
        <p:nvSpPr>
          <p:cNvPr id="3" name="Text Placeholder 2">
            <a:extLst>
              <a:ext uri="{FF2B5EF4-FFF2-40B4-BE49-F238E27FC236}">
                <a16:creationId xmlns:a16="http://schemas.microsoft.com/office/drawing/2014/main" xmlns="" id="{84B79E17-64BC-0A41-A390-1480FCAAD684}"/>
              </a:ext>
            </a:extLst>
          </p:cNvPr>
          <p:cNvSpPr>
            <a:spLocks noGrp="1"/>
          </p:cNvSpPr>
          <p:nvPr>
            <p:ph type="body" idx="1"/>
          </p:nvPr>
        </p:nvSpPr>
        <p:spPr/>
        <p:txBody>
          <a:bodyPr/>
          <a:lstStyle/>
          <a:p>
            <a:r>
              <a:rPr lang="en-US" dirty="0"/>
              <a:t>Jury Pool Data</a:t>
            </a:r>
          </a:p>
        </p:txBody>
      </p:sp>
      <p:sp>
        <p:nvSpPr>
          <p:cNvPr id="4" name="Content Placeholder 3">
            <a:extLst>
              <a:ext uri="{FF2B5EF4-FFF2-40B4-BE49-F238E27FC236}">
                <a16:creationId xmlns:a16="http://schemas.microsoft.com/office/drawing/2014/main" xmlns="" id="{82C7D303-9BD1-A24E-B504-12D7128A5F46}"/>
              </a:ext>
            </a:extLst>
          </p:cNvPr>
          <p:cNvSpPr>
            <a:spLocks noGrp="1"/>
          </p:cNvSpPr>
          <p:nvPr>
            <p:ph sz="half" idx="2"/>
          </p:nvPr>
        </p:nvSpPr>
        <p:spPr/>
        <p:txBody>
          <a:bodyPr/>
          <a:lstStyle/>
          <a:p>
            <a:r>
              <a:rPr lang="en-US" dirty="0">
                <a:solidFill>
                  <a:srgbClr val="FFFF00"/>
                </a:solidFill>
              </a:rPr>
              <a:t>Blacks comprise 6.17% of the jurors in jury pool </a:t>
            </a:r>
            <a:r>
              <a:rPr lang="en-US" dirty="0"/>
              <a:t>whose race can be identified (510/8,269)</a:t>
            </a:r>
          </a:p>
          <a:p>
            <a:r>
              <a:rPr lang="en-US" dirty="0"/>
              <a:t>Blacks comprise 3.6% of the total jury pool (510/14,034)</a:t>
            </a:r>
          </a:p>
          <a:p>
            <a:r>
              <a:rPr lang="en-US" dirty="0">
                <a:solidFill>
                  <a:srgbClr val="FFFF00"/>
                </a:solidFill>
              </a:rPr>
              <a:t>41% of jury pool is not identified </a:t>
            </a:r>
            <a:r>
              <a:rPr lang="en-US" dirty="0"/>
              <a:t>as to race (5,765/15,034)</a:t>
            </a:r>
          </a:p>
        </p:txBody>
      </p:sp>
      <p:sp>
        <p:nvSpPr>
          <p:cNvPr id="5" name="Text Placeholder 4">
            <a:extLst>
              <a:ext uri="{FF2B5EF4-FFF2-40B4-BE49-F238E27FC236}">
                <a16:creationId xmlns:a16="http://schemas.microsoft.com/office/drawing/2014/main" xmlns="" id="{34A5F464-60ED-FC4D-881D-AE1C1DE51488}"/>
              </a:ext>
            </a:extLst>
          </p:cNvPr>
          <p:cNvSpPr>
            <a:spLocks noGrp="1"/>
          </p:cNvSpPr>
          <p:nvPr>
            <p:ph type="body" sz="quarter" idx="3"/>
          </p:nvPr>
        </p:nvSpPr>
        <p:spPr/>
        <p:txBody>
          <a:bodyPr/>
          <a:lstStyle/>
          <a:p>
            <a:r>
              <a:rPr lang="en-US" dirty="0"/>
              <a:t>Jury Panel Data</a:t>
            </a:r>
          </a:p>
        </p:txBody>
      </p:sp>
      <p:sp>
        <p:nvSpPr>
          <p:cNvPr id="6" name="Content Placeholder 5">
            <a:extLst>
              <a:ext uri="{FF2B5EF4-FFF2-40B4-BE49-F238E27FC236}">
                <a16:creationId xmlns:a16="http://schemas.microsoft.com/office/drawing/2014/main" xmlns="" id="{777010AB-E641-924E-BFC0-3C1F5150A1D6}"/>
              </a:ext>
            </a:extLst>
          </p:cNvPr>
          <p:cNvSpPr>
            <a:spLocks noGrp="1"/>
          </p:cNvSpPr>
          <p:nvPr>
            <p:ph sz="quarter" idx="4"/>
          </p:nvPr>
        </p:nvSpPr>
        <p:spPr/>
        <p:txBody>
          <a:bodyPr/>
          <a:lstStyle/>
          <a:p>
            <a:r>
              <a:rPr lang="en-US" dirty="0">
                <a:solidFill>
                  <a:srgbClr val="FFFF00"/>
                </a:solidFill>
              </a:rPr>
              <a:t>Blacks comprise </a:t>
            </a:r>
            <a:r>
              <a:rPr lang="en-US" dirty="0" smtClean="0">
                <a:solidFill>
                  <a:srgbClr val="FFFF00"/>
                </a:solidFill>
              </a:rPr>
              <a:t>4.9% </a:t>
            </a:r>
            <a:r>
              <a:rPr lang="en-US" dirty="0">
                <a:solidFill>
                  <a:srgbClr val="FFFF00"/>
                </a:solidFill>
              </a:rPr>
              <a:t>of all jurors at jury panel </a:t>
            </a:r>
            <a:r>
              <a:rPr lang="en-US" dirty="0" smtClean="0">
                <a:solidFill>
                  <a:srgbClr val="FFFF00"/>
                </a:solidFill>
              </a:rPr>
              <a:t>stage </a:t>
            </a:r>
            <a:r>
              <a:rPr lang="en-US" dirty="0"/>
              <a:t>whose race can be identified (83</a:t>
            </a:r>
            <a:r>
              <a:rPr lang="en-US" dirty="0" smtClean="0"/>
              <a:t>/1696)</a:t>
            </a:r>
            <a:endParaRPr lang="en-US" dirty="0"/>
          </a:p>
          <a:p>
            <a:r>
              <a:rPr lang="en-US" dirty="0"/>
              <a:t>Blacks comprise 3.5% of all jurors at jury panel stage (83/2395)</a:t>
            </a:r>
          </a:p>
          <a:p>
            <a:r>
              <a:rPr lang="en-US" dirty="0">
                <a:solidFill>
                  <a:srgbClr val="FFFF00"/>
                </a:solidFill>
              </a:rPr>
              <a:t>29% of jury panel is not identified </a:t>
            </a:r>
            <a:r>
              <a:rPr lang="en-US" dirty="0"/>
              <a:t>as to race (699/2395)</a:t>
            </a:r>
          </a:p>
          <a:p>
            <a:endParaRPr lang="en-US" dirty="0"/>
          </a:p>
        </p:txBody>
      </p:sp>
    </p:spTree>
    <p:extLst>
      <p:ext uri="{BB962C8B-B14F-4D97-AF65-F5344CB8AC3E}">
        <p14:creationId xmlns:p14="http://schemas.microsoft.com/office/powerpoint/2010/main" val="3806480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FBA6C-9319-9E41-A701-1AAC780185ED}"/>
              </a:ext>
            </a:extLst>
          </p:cNvPr>
          <p:cNvSpPr>
            <a:spLocks noGrp="1"/>
          </p:cNvSpPr>
          <p:nvPr>
            <p:ph type="title"/>
          </p:nvPr>
        </p:nvSpPr>
        <p:spPr/>
        <p:txBody>
          <a:bodyPr>
            <a:normAutofit/>
          </a:bodyPr>
          <a:lstStyle/>
          <a:p>
            <a:r>
              <a:rPr lang="en-US" dirty="0"/>
              <a:t>Addressing Jurors Who Do Not Identify Race/Ethnicity on Juror Questionnaire </a:t>
            </a:r>
          </a:p>
        </p:txBody>
      </p:sp>
      <p:sp>
        <p:nvSpPr>
          <p:cNvPr id="3" name="Content Placeholder 2">
            <a:extLst>
              <a:ext uri="{FF2B5EF4-FFF2-40B4-BE49-F238E27FC236}">
                <a16:creationId xmlns:a16="http://schemas.microsoft.com/office/drawing/2014/main" xmlns="" id="{A6FC6A64-37A0-254A-9F0B-AE78C8C6D70C}"/>
              </a:ext>
            </a:extLst>
          </p:cNvPr>
          <p:cNvSpPr>
            <a:spLocks noGrp="1"/>
          </p:cNvSpPr>
          <p:nvPr>
            <p:ph idx="1"/>
          </p:nvPr>
        </p:nvSpPr>
        <p:spPr/>
        <p:txBody>
          <a:bodyPr/>
          <a:lstStyle/>
          <a:p>
            <a:r>
              <a:rPr lang="en-US" dirty="0">
                <a:solidFill>
                  <a:srgbClr val="FF0000"/>
                </a:solidFill>
              </a:rPr>
              <a:t>United States v. Hernandez-Estrada</a:t>
            </a:r>
            <a:r>
              <a:rPr lang="en-US" dirty="0"/>
              <a:t>, 749 F.3d 1154, 1161 (9</a:t>
            </a:r>
            <a:r>
              <a:rPr lang="en-US" baseline="30000" dirty="0"/>
              <a:t>th</a:t>
            </a:r>
            <a:r>
              <a:rPr lang="en-US" dirty="0"/>
              <a:t> Cir. 2014) (</a:t>
            </a:r>
            <a:r>
              <a:rPr lang="en-US" dirty="0" err="1"/>
              <a:t>en</a:t>
            </a:r>
            <a:r>
              <a:rPr lang="en-US" dirty="0"/>
              <a:t> banc) holds: “In determining the percentage of a distinctive group in the qualified jury wheel, the absolute disparity analysis </a:t>
            </a:r>
            <a:r>
              <a:rPr lang="en-US" dirty="0">
                <a:solidFill>
                  <a:srgbClr val="FFFF00"/>
                </a:solidFill>
              </a:rPr>
              <a:t>excludes those jurors who did not identify their race or ethnicity on their jury questionnaire</a:t>
            </a:r>
            <a:r>
              <a:rPr lang="en-US" dirty="0"/>
              <a:t>.”   The Court reasoned it would distort the numbers if was assumed that none of the jurors not reporting their ethnicity were Hispanic.</a:t>
            </a:r>
          </a:p>
          <a:p>
            <a:r>
              <a:rPr lang="en-US" dirty="0"/>
              <a:t>Paula Hannaford-</a:t>
            </a:r>
            <a:r>
              <a:rPr lang="en-US" dirty="0" err="1"/>
              <a:t>Agor</a:t>
            </a:r>
            <a:r>
              <a:rPr lang="en-US" dirty="0"/>
              <a:t> contends that the 9</a:t>
            </a:r>
            <a:r>
              <a:rPr lang="en-US" baseline="30000" dirty="0"/>
              <a:t>th</a:t>
            </a:r>
            <a:r>
              <a:rPr lang="en-US" dirty="0"/>
              <a:t> Circuit’s reasoning is flawed and </a:t>
            </a:r>
            <a:r>
              <a:rPr lang="en-US" dirty="0">
                <a:solidFill>
                  <a:srgbClr val="FFFF00"/>
                </a:solidFill>
              </a:rPr>
              <a:t>recommends geocoding the unidentified jurors </a:t>
            </a:r>
            <a:r>
              <a:rPr lang="en-US" dirty="0"/>
              <a:t>as a way of projecting their likely race or ethnicity.   </a:t>
            </a:r>
          </a:p>
        </p:txBody>
      </p:sp>
    </p:spTree>
    <p:extLst>
      <p:ext uri="{BB962C8B-B14F-4D97-AF65-F5344CB8AC3E}">
        <p14:creationId xmlns:p14="http://schemas.microsoft.com/office/powerpoint/2010/main" val="391794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661480"/>
            <a:ext cx="2856723" cy="1828801"/>
          </a:xfrm>
        </p:spPr>
        <p:txBody>
          <a:bodyPr>
            <a:normAutofit/>
          </a:bodyPr>
          <a:lstStyle/>
          <a:p>
            <a:r>
              <a:rPr lang="en-US" dirty="0">
                <a:solidFill>
                  <a:srgbClr val="FF0000"/>
                </a:solidFill>
                <a:latin typeface="Calibri" charset="0"/>
                <a:ea typeface="宋体" charset="0"/>
              </a:rPr>
              <a:t>U.S. </a:t>
            </a:r>
            <a:br>
              <a:rPr lang="en-US" dirty="0">
                <a:solidFill>
                  <a:srgbClr val="FF0000"/>
                </a:solidFill>
                <a:latin typeface="Calibri" charset="0"/>
                <a:ea typeface="宋体" charset="0"/>
              </a:rPr>
            </a:br>
            <a:r>
              <a:rPr lang="en-US" dirty="0">
                <a:solidFill>
                  <a:srgbClr val="FF0000"/>
                </a:solidFill>
                <a:latin typeface="Calibri" charset="0"/>
                <a:ea typeface="宋体" charset="0"/>
              </a:rPr>
              <a:t>POSTAGE </a:t>
            </a:r>
            <a:br>
              <a:rPr lang="en-US" dirty="0">
                <a:solidFill>
                  <a:srgbClr val="FF0000"/>
                </a:solidFill>
                <a:latin typeface="Calibri" charset="0"/>
                <a:ea typeface="宋体" charset="0"/>
              </a:rPr>
            </a:br>
            <a:r>
              <a:rPr lang="en-US" dirty="0">
                <a:solidFill>
                  <a:srgbClr val="FF0000"/>
                </a:solidFill>
                <a:latin typeface="Calibri" charset="0"/>
                <a:ea typeface="宋体" charset="0"/>
              </a:rPr>
              <a:t>STAMP</a:t>
            </a:r>
            <a:endParaRPr lang="en-US" dirty="0">
              <a:solidFill>
                <a:srgbClr val="FF0000"/>
              </a:solidFill>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839789" y="2645922"/>
            <a:ext cx="2525982" cy="3223065"/>
          </a:xfrm>
        </p:spPr>
        <p:txBody>
          <a:bodyPr/>
          <a:lstStyle/>
          <a:p>
            <a:r>
              <a:rPr lang="en-US" sz="2800" dirty="0">
                <a:latin typeface="Calibri" charset="0"/>
                <a:ea typeface="宋体" charset="0"/>
              </a:rPr>
              <a:t>Jury Duty, Serve With Pride</a:t>
            </a:r>
          </a:p>
          <a:p>
            <a:endParaRPr lang="en-US" dirty="0"/>
          </a:p>
        </p:txBody>
      </p:sp>
      <p:pic>
        <p:nvPicPr>
          <p:cNvPr id="5" name="Picture Placeholder 4" descr="images.jpg"/>
          <p:cNvPicPr>
            <a:picLocks noChangeAspect="1"/>
          </p:cNvPicPr>
          <p:nvPr/>
        </p:nvPicPr>
        <p:blipFill>
          <a:blip r:embed="rId2">
            <a:extLst>
              <a:ext uri="{28A0092B-C50C-407E-A947-70E740481C1C}">
                <a14:useLocalDpi xmlns:a14="http://schemas.microsoft.com/office/drawing/2010/main" val="0"/>
              </a:ext>
            </a:extLst>
          </a:blip>
          <a:srcRect t="1785" b="1785"/>
          <a:stretch>
            <a:fillRect/>
          </a:stretch>
        </p:blipFill>
        <p:spPr bwMode="auto">
          <a:xfrm>
            <a:off x="5183188" y="147637"/>
            <a:ext cx="6705600" cy="6553200"/>
          </a:xfrm>
          <a:prstGeom prst="rect">
            <a:avLst/>
          </a:prstGeom>
        </p:spPr>
      </p:pic>
    </p:spTree>
    <p:extLst>
      <p:ext uri="{BB962C8B-B14F-4D97-AF65-F5344CB8AC3E}">
        <p14:creationId xmlns:p14="http://schemas.microsoft.com/office/powerpoint/2010/main" val="1268485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D86B7-1482-2440-AFB0-F69FAED65380}"/>
              </a:ext>
            </a:extLst>
          </p:cNvPr>
          <p:cNvSpPr>
            <a:spLocks noGrp="1"/>
          </p:cNvSpPr>
          <p:nvPr>
            <p:ph type="title"/>
          </p:nvPr>
        </p:nvSpPr>
        <p:spPr/>
        <p:txBody>
          <a:bodyPr/>
          <a:lstStyle/>
          <a:p>
            <a:r>
              <a:rPr lang="en-US" dirty="0"/>
              <a:t>Right Side of Equation:  General Population vs. Juror-Eligible Population Data</a:t>
            </a:r>
          </a:p>
        </p:txBody>
      </p:sp>
      <p:sp>
        <p:nvSpPr>
          <p:cNvPr id="3" name="Content Placeholder 2">
            <a:extLst>
              <a:ext uri="{FF2B5EF4-FFF2-40B4-BE49-F238E27FC236}">
                <a16:creationId xmlns:a16="http://schemas.microsoft.com/office/drawing/2014/main" xmlns="" id="{55478B92-FE83-3244-9884-425E170AD553}"/>
              </a:ext>
            </a:extLst>
          </p:cNvPr>
          <p:cNvSpPr>
            <a:spLocks noGrp="1"/>
          </p:cNvSpPr>
          <p:nvPr>
            <p:ph idx="1"/>
          </p:nvPr>
        </p:nvSpPr>
        <p:spPr/>
        <p:txBody>
          <a:bodyPr/>
          <a:lstStyle/>
          <a:p>
            <a:r>
              <a:rPr lang="en-US" dirty="0"/>
              <a:t>Although the Juror-Eligible Population is the relevant comparator, Courts have historically </a:t>
            </a:r>
            <a:r>
              <a:rPr lang="en-US" dirty="0">
                <a:solidFill>
                  <a:srgbClr val="FFFF00"/>
                </a:solidFill>
              </a:rPr>
              <a:t>allowed Defendants to prove the prima facie case using General Population Census data.</a:t>
            </a:r>
          </a:p>
          <a:p>
            <a:r>
              <a:rPr lang="en-US" dirty="0"/>
              <a:t>Courts have been pragmatic, recognizing that obtaining data for U.S. Citizens, 18 years of age and older, would be difficult and expensive</a:t>
            </a:r>
          </a:p>
          <a:p>
            <a:r>
              <a:rPr lang="en-US" dirty="0"/>
              <a:t>Of course </a:t>
            </a:r>
            <a:r>
              <a:rPr lang="en-US" dirty="0">
                <a:solidFill>
                  <a:srgbClr val="FFFF00"/>
                </a:solidFill>
              </a:rPr>
              <a:t>Courts allow the State to rebut </a:t>
            </a:r>
            <a:r>
              <a:rPr lang="en-US" dirty="0"/>
              <a:t>the prima facie case with </a:t>
            </a:r>
            <a:r>
              <a:rPr lang="en-US" dirty="0">
                <a:solidFill>
                  <a:srgbClr val="FFFF00"/>
                </a:solidFill>
              </a:rPr>
              <a:t>more specific Census data</a:t>
            </a:r>
          </a:p>
          <a:p>
            <a:r>
              <a:rPr lang="en-US" dirty="0"/>
              <a:t>Hannaford-</a:t>
            </a:r>
            <a:r>
              <a:rPr lang="en-US" dirty="0" err="1"/>
              <a:t>Agor</a:t>
            </a:r>
            <a:r>
              <a:rPr lang="en-US" dirty="0"/>
              <a:t> points out that the Census Reports are more comprehensive now, making Juror Eligible Data accessible and feasible for Courts to use in the future</a:t>
            </a:r>
          </a:p>
        </p:txBody>
      </p:sp>
    </p:spTree>
    <p:extLst>
      <p:ext uri="{BB962C8B-B14F-4D97-AF65-F5344CB8AC3E}">
        <p14:creationId xmlns:p14="http://schemas.microsoft.com/office/powerpoint/2010/main" val="3850090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073" y="1475508"/>
            <a:ext cx="11575472" cy="5382491"/>
          </a:xfrm>
        </p:spPr>
        <p:txBody>
          <a:bodyPr>
            <a:normAutofit/>
          </a:bodyPr>
          <a:lstStyle/>
          <a:p>
            <a:r>
              <a:rPr lang="en-US" dirty="0" smtClean="0"/>
              <a:t>83 </a:t>
            </a:r>
            <a:r>
              <a:rPr lang="en-US" dirty="0"/>
              <a:t>African American out of </a:t>
            </a:r>
            <a:r>
              <a:rPr lang="en-US" dirty="0" smtClean="0"/>
              <a:t>1,696 </a:t>
            </a:r>
            <a:r>
              <a:rPr lang="en-US" dirty="0"/>
              <a:t>potential jurors </a:t>
            </a:r>
            <a:r>
              <a:rPr lang="en-US" dirty="0" smtClean="0"/>
              <a:t>(4.9%).  </a:t>
            </a:r>
            <a:r>
              <a:rPr lang="en-US" dirty="0"/>
              <a:t>6-month jury data.</a:t>
            </a:r>
          </a:p>
          <a:p>
            <a:r>
              <a:rPr lang="en-US" dirty="0"/>
              <a:t>African Americans:  </a:t>
            </a:r>
            <a:r>
              <a:rPr lang="en-US" dirty="0" smtClean="0"/>
              <a:t>7.8% </a:t>
            </a:r>
            <a:r>
              <a:rPr lang="en-US" dirty="0"/>
              <a:t>of </a:t>
            </a:r>
            <a:r>
              <a:rPr lang="en-US" dirty="0" smtClean="0"/>
              <a:t>Jury Eligible Black </a:t>
            </a:r>
            <a:r>
              <a:rPr lang="en-US" dirty="0"/>
              <a:t>Hawk County population</a:t>
            </a:r>
          </a:p>
          <a:p>
            <a:r>
              <a:rPr lang="en-US" dirty="0" smtClean="0">
                <a:solidFill>
                  <a:srgbClr val="FFFF00"/>
                </a:solidFill>
              </a:rPr>
              <a:t>Absolute </a:t>
            </a:r>
            <a:r>
              <a:rPr lang="en-US" dirty="0">
                <a:solidFill>
                  <a:srgbClr val="FFFF00"/>
                </a:solidFill>
              </a:rPr>
              <a:t>Disparity Test.</a:t>
            </a:r>
            <a:r>
              <a:rPr lang="en-US" dirty="0"/>
              <a:t>  Subtract % of </a:t>
            </a:r>
            <a:r>
              <a:rPr lang="en-US" dirty="0" smtClean="0"/>
              <a:t>African American Group </a:t>
            </a:r>
            <a:r>
              <a:rPr lang="en-US" dirty="0"/>
              <a:t>in jury panel from </a:t>
            </a:r>
            <a:r>
              <a:rPr lang="en-US" dirty="0" smtClean="0"/>
              <a:t>African American % </a:t>
            </a:r>
            <a:r>
              <a:rPr lang="en-US" dirty="0"/>
              <a:t>of Group </a:t>
            </a:r>
            <a:r>
              <a:rPr lang="en-US" dirty="0" smtClean="0"/>
              <a:t>in jury-eligible  </a:t>
            </a:r>
            <a:r>
              <a:rPr lang="en-US" dirty="0"/>
              <a:t>population</a:t>
            </a:r>
            <a:r>
              <a:rPr lang="en-US" dirty="0" smtClean="0"/>
              <a:t>:</a:t>
            </a:r>
          </a:p>
          <a:p>
            <a:r>
              <a:rPr lang="en-US" dirty="0" smtClean="0"/>
              <a:t> 7.8 % - 4.9% </a:t>
            </a:r>
            <a:r>
              <a:rPr lang="en-US" dirty="0"/>
              <a:t>=  </a:t>
            </a:r>
            <a:r>
              <a:rPr lang="en-US" dirty="0" smtClean="0"/>
              <a:t>2.9</a:t>
            </a:r>
            <a:r>
              <a:rPr lang="en-US" dirty="0" smtClean="0"/>
              <a:t>% Absolute Disparity</a:t>
            </a:r>
            <a:endParaRPr lang="en-US" dirty="0"/>
          </a:p>
          <a:p>
            <a:r>
              <a:rPr lang="en-US" dirty="0">
                <a:solidFill>
                  <a:srgbClr val="FFFF00"/>
                </a:solidFill>
              </a:rPr>
              <a:t>Comparative Disparity</a:t>
            </a:r>
            <a:r>
              <a:rPr lang="en-US" dirty="0"/>
              <a:t>: Divide Absolute Disparity by % of Group in </a:t>
            </a:r>
            <a:r>
              <a:rPr lang="en-US" dirty="0" smtClean="0"/>
              <a:t>jury-eligible population</a:t>
            </a:r>
            <a:r>
              <a:rPr lang="en-US" dirty="0"/>
              <a:t>. </a:t>
            </a:r>
            <a:r>
              <a:rPr lang="en-US" dirty="0" smtClean="0"/>
              <a:t>2.9 % /7.8% </a:t>
            </a:r>
            <a:r>
              <a:rPr lang="en-US" dirty="0"/>
              <a:t>= </a:t>
            </a:r>
            <a:r>
              <a:rPr lang="en-US" dirty="0" smtClean="0"/>
              <a:t>.</a:t>
            </a:r>
            <a:r>
              <a:rPr lang="en-US" dirty="0" smtClean="0"/>
              <a:t>372 Comparative Disparity.  </a:t>
            </a:r>
            <a:r>
              <a:rPr lang="en-US" dirty="0"/>
              <a:t>The higher the comparative disparity %, the less representative the jury pool. </a:t>
            </a:r>
            <a:endParaRPr lang="en-US" dirty="0" smtClean="0"/>
          </a:p>
          <a:p>
            <a:r>
              <a:rPr lang="en-US" dirty="0" smtClean="0">
                <a:solidFill>
                  <a:srgbClr val="FFFF00"/>
                </a:solidFill>
              </a:rPr>
              <a:t>Standard </a:t>
            </a:r>
            <a:r>
              <a:rPr lang="en-US" dirty="0">
                <a:solidFill>
                  <a:srgbClr val="FFFF00"/>
                </a:solidFill>
              </a:rPr>
              <a:t>Deviation tes</a:t>
            </a:r>
            <a:r>
              <a:rPr lang="en-US" dirty="0"/>
              <a:t>t.  </a:t>
            </a:r>
            <a:r>
              <a:rPr lang="en-US" dirty="0" smtClean="0"/>
              <a:t>Infinitesimal </a:t>
            </a:r>
            <a:r>
              <a:rPr lang="en-US" dirty="0" smtClean="0"/>
              <a:t>chance (1.29E-06) </a:t>
            </a:r>
            <a:r>
              <a:rPr lang="en-US" dirty="0"/>
              <a:t>of observing </a:t>
            </a:r>
            <a:r>
              <a:rPr lang="en-US" dirty="0" smtClean="0"/>
              <a:t>83 </a:t>
            </a:r>
            <a:r>
              <a:rPr lang="en-US" dirty="0"/>
              <a:t>African American </a:t>
            </a:r>
            <a:r>
              <a:rPr lang="en-US" dirty="0" smtClean="0"/>
              <a:t>in </a:t>
            </a:r>
            <a:r>
              <a:rPr lang="en-US" dirty="0"/>
              <a:t>jury </a:t>
            </a:r>
            <a:r>
              <a:rPr lang="en-US" dirty="0" smtClean="0"/>
              <a:t>panels </a:t>
            </a:r>
            <a:r>
              <a:rPr lang="en-US" dirty="0" err="1" smtClean="0"/>
              <a:t>totalling</a:t>
            </a:r>
            <a:r>
              <a:rPr lang="en-US" dirty="0" smtClean="0"/>
              <a:t> 1,696 (when expected 132 = 1696 x .078).  </a:t>
            </a:r>
            <a:r>
              <a:rPr lang="en-US" dirty="0"/>
              <a:t>Statistically sound and administratively </a:t>
            </a:r>
            <a:r>
              <a:rPr lang="en-US" dirty="0" smtClean="0"/>
              <a:t>feasible </a:t>
            </a:r>
            <a:r>
              <a:rPr lang="en-US" dirty="0"/>
              <a:t>w/training on </a:t>
            </a:r>
            <a:r>
              <a:rPr lang="en-US" dirty="0" smtClean="0"/>
              <a:t>Excel.   </a:t>
            </a:r>
            <a:endParaRPr lang="en-US" dirty="0"/>
          </a:p>
          <a:p>
            <a:endParaRPr lang="en-US" dirty="0"/>
          </a:p>
        </p:txBody>
      </p:sp>
      <p:sp>
        <p:nvSpPr>
          <p:cNvPr id="3" name="Title 2"/>
          <p:cNvSpPr>
            <a:spLocks noGrp="1"/>
          </p:cNvSpPr>
          <p:nvPr>
            <p:ph type="title"/>
          </p:nvPr>
        </p:nvSpPr>
        <p:spPr>
          <a:xfrm>
            <a:off x="374073" y="187037"/>
            <a:ext cx="10979727" cy="1503652"/>
          </a:xfrm>
        </p:spPr>
        <p:txBody>
          <a:bodyPr/>
          <a:lstStyle/>
          <a:p>
            <a:r>
              <a:rPr lang="en-US" dirty="0" smtClean="0">
                <a:solidFill>
                  <a:srgbClr val="FF0000"/>
                </a:solidFill>
              </a:rPr>
              <a:t>Duren </a:t>
            </a:r>
            <a:r>
              <a:rPr lang="en-US" dirty="0">
                <a:solidFill>
                  <a:srgbClr val="FF0000"/>
                </a:solidFill>
              </a:rPr>
              <a:t>Prong </a:t>
            </a:r>
            <a:r>
              <a:rPr lang="en-US" dirty="0" smtClean="0">
                <a:solidFill>
                  <a:srgbClr val="FF0000"/>
                </a:solidFill>
              </a:rPr>
              <a:t>3:  </a:t>
            </a:r>
            <a:r>
              <a:rPr lang="en-US" dirty="0" err="1" smtClean="0">
                <a:solidFill>
                  <a:srgbClr val="FF0000"/>
                </a:solidFill>
              </a:rPr>
              <a:t>Sytematic</a:t>
            </a:r>
            <a:r>
              <a:rPr lang="en-US" dirty="0" smtClean="0">
                <a:solidFill>
                  <a:srgbClr val="FF0000"/>
                </a:solidFill>
              </a:rPr>
              <a:t> Exclusion</a:t>
            </a:r>
            <a:br>
              <a:rPr lang="en-US" dirty="0" smtClean="0">
                <a:solidFill>
                  <a:srgbClr val="FF0000"/>
                </a:solidFill>
              </a:rPr>
            </a:br>
            <a:r>
              <a:rPr lang="en-US" dirty="0" smtClean="0">
                <a:solidFill>
                  <a:srgbClr val="FF0000"/>
                </a:solidFill>
              </a:rPr>
              <a:t>Focus on Jury Panels as Lowest Black %</a:t>
            </a:r>
            <a:endParaRPr lang="en-US" dirty="0">
              <a:solidFill>
                <a:srgbClr val="FF0000"/>
              </a:solidFill>
            </a:endParaRPr>
          </a:p>
        </p:txBody>
      </p:sp>
    </p:spTree>
    <p:extLst>
      <p:ext uri="{BB962C8B-B14F-4D97-AF65-F5344CB8AC3E}">
        <p14:creationId xmlns:p14="http://schemas.microsoft.com/office/powerpoint/2010/main" val="1548509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nomial Plai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4375" y="0"/>
            <a:ext cx="5143500" cy="6858000"/>
          </a:xfrm>
          <a:prstGeom prst="rect">
            <a:avLst/>
          </a:prstGeom>
        </p:spPr>
      </p:pic>
    </p:spTree>
    <p:extLst>
      <p:ext uri="{BB962C8B-B14F-4D97-AF65-F5344CB8AC3E}">
        <p14:creationId xmlns:p14="http://schemas.microsoft.com/office/powerpoint/2010/main" val="366116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25B106F-0031-344E-9149-237996B34380}"/>
              </a:ext>
            </a:extLst>
          </p:cNvPr>
          <p:cNvSpPr/>
          <p:nvPr/>
        </p:nvSpPr>
        <p:spPr>
          <a:xfrm>
            <a:off x="1191491" y="779698"/>
            <a:ext cx="9531928" cy="5355312"/>
          </a:xfrm>
          <a:prstGeom prst="rect">
            <a:avLst/>
          </a:prstGeom>
        </p:spPr>
        <p:txBody>
          <a:bodyPr wrap="square">
            <a:spAutoFit/>
          </a:bodyPr>
          <a:lstStyle/>
          <a:p>
            <a:r>
              <a:rPr lang="en-US" dirty="0">
                <a:latin typeface="Georgia" panose="02040502050405020303" pitchFamily="18" charset="0"/>
                <a:ea typeface="MS Mincho" panose="02020609040205080304" pitchFamily="49" charset="-128"/>
                <a:cs typeface="Times New Roman" panose="02020603050405020304" pitchFamily="18" charset="0"/>
              </a:rPr>
              <a:t>A.	6-month Jury Pool (incl. </a:t>
            </a:r>
            <a:r>
              <a:rPr lang="en-US" dirty="0" err="1">
                <a:latin typeface="Georgia" panose="02040502050405020303" pitchFamily="18" charset="0"/>
                <a:ea typeface="MS Mincho" panose="02020609040205080304" pitchFamily="49" charset="-128"/>
                <a:cs typeface="Times New Roman" panose="02020603050405020304" pitchFamily="18" charset="0"/>
              </a:rPr>
              <a:t>Unid</a:t>
            </a:r>
            <a:r>
              <a:rPr lang="en-US" dirty="0">
                <a:latin typeface="Georgia" panose="02040502050405020303" pitchFamily="18" charset="0"/>
                <a:ea typeface="MS Mincho" panose="02020609040205080304" pitchFamily="49" charset="-128"/>
                <a:cs typeface="Times New Roman" panose="02020603050405020304" pitchFamily="18" charset="0"/>
              </a:rPr>
              <a:t>.): 510/14,034 = 3.6% measured against:</a:t>
            </a: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rabicParenBoth"/>
            </a:pPr>
            <a:r>
              <a:rPr lang="en-US" dirty="0">
                <a:latin typeface="Georgia" panose="02040502050405020303" pitchFamily="18" charset="0"/>
                <a:ea typeface="MS Mincho" panose="02020609040205080304" pitchFamily="49" charset="-128"/>
                <a:cs typeface="Times New Roman" panose="02020603050405020304" pitchFamily="18" charset="0"/>
              </a:rPr>
              <a:t>.092 General Population: </a:t>
            </a:r>
            <a:r>
              <a:rPr lang="en-US" dirty="0" err="1">
                <a:latin typeface="Georgia" panose="02040502050405020303" pitchFamily="18" charset="0"/>
                <a:ea typeface="MS Mincho" panose="02020609040205080304" pitchFamily="49" charset="-128"/>
                <a:cs typeface="Times New Roman" panose="02020603050405020304" pitchFamily="18" charset="0"/>
              </a:rPr>
              <a:t>AbD</a:t>
            </a:r>
            <a:r>
              <a:rPr lang="en-US" dirty="0">
                <a:latin typeface="Georgia" panose="02040502050405020303" pitchFamily="18" charset="0"/>
                <a:ea typeface="MS Mincho" panose="02020609040205080304" pitchFamily="49" charset="-128"/>
                <a:cs typeface="Times New Roman" panose="02020603050405020304" pitchFamily="18" charset="0"/>
              </a:rPr>
              <a:t>=.056; CD=.608; SD=5.748E-146</a:t>
            </a: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rabicParenBoth"/>
            </a:pPr>
            <a:r>
              <a:rPr lang="en-US" dirty="0">
                <a:latin typeface="Georgia" panose="02040502050405020303" pitchFamily="18" charset="0"/>
                <a:ea typeface="MS Mincho" panose="02020609040205080304" pitchFamily="49" charset="-128"/>
                <a:cs typeface="Times New Roman" panose="02020603050405020304" pitchFamily="18" charset="0"/>
              </a:rPr>
              <a:t>.078 Juror Eligible Pop.= </a:t>
            </a:r>
            <a:r>
              <a:rPr lang="en-US" dirty="0" err="1">
                <a:latin typeface="Georgia" panose="02040502050405020303" pitchFamily="18" charset="0"/>
                <a:ea typeface="MS Mincho" panose="02020609040205080304" pitchFamily="49" charset="-128"/>
                <a:cs typeface="Times New Roman" panose="02020603050405020304" pitchFamily="18" charset="0"/>
              </a:rPr>
              <a:t>AbD</a:t>
            </a:r>
            <a:r>
              <a:rPr lang="en-US" dirty="0">
                <a:latin typeface="Georgia" panose="02040502050405020303" pitchFamily="18" charset="0"/>
                <a:ea typeface="MS Mincho" panose="02020609040205080304" pitchFamily="49" charset="-128"/>
                <a:cs typeface="Times New Roman" panose="02020603050405020304" pitchFamily="18" charset="0"/>
              </a:rPr>
              <a:t>=.042; CD=.538; SD=1.312E-92</a:t>
            </a:r>
            <a:endParaRPr lang="en-US" dirty="0">
              <a:latin typeface="Cambria" panose="02040503050406030204" pitchFamily="18" charset="0"/>
              <a:ea typeface="MS Mincho" panose="02020609040205080304" pitchFamily="49" charset="-128"/>
              <a:cs typeface="Times New Roman" panose="02020603050405020304" pitchFamily="18" charset="0"/>
            </a:endParaRPr>
          </a:p>
          <a:p>
            <a:r>
              <a:rPr lang="en-US" dirty="0">
                <a:latin typeface="Georgia" panose="02040502050405020303" pitchFamily="18" charset="0"/>
                <a:ea typeface="MS Mincho" panose="02020609040205080304" pitchFamily="49" charset="-128"/>
                <a:cs typeface="Times New Roman" panose="02020603050405020304" pitchFamily="18" charset="0"/>
              </a:rPr>
              <a:t> </a:t>
            </a:r>
            <a:endParaRPr lang="en-US" dirty="0">
              <a:latin typeface="Cambria" panose="02040503050406030204" pitchFamily="18" charset="0"/>
              <a:ea typeface="MS Mincho" panose="02020609040205080304" pitchFamily="49" charset="-128"/>
              <a:cs typeface="Times New Roman" panose="02020603050405020304" pitchFamily="18" charset="0"/>
            </a:endParaRPr>
          </a:p>
          <a:p>
            <a:r>
              <a:rPr lang="en-US" dirty="0">
                <a:latin typeface="Georgia" panose="02040502050405020303" pitchFamily="18" charset="0"/>
                <a:ea typeface="MS Mincho" panose="02020609040205080304" pitchFamily="49" charset="-128"/>
                <a:cs typeface="Times New Roman" panose="02020603050405020304" pitchFamily="18" charset="0"/>
              </a:rPr>
              <a:t>B.	6-month Jury Panel (incl. </a:t>
            </a:r>
            <a:r>
              <a:rPr lang="en-US" dirty="0" err="1">
                <a:latin typeface="Georgia" panose="02040502050405020303" pitchFamily="18" charset="0"/>
                <a:ea typeface="MS Mincho" panose="02020609040205080304" pitchFamily="49" charset="-128"/>
                <a:cs typeface="Times New Roman" panose="02020603050405020304" pitchFamily="18" charset="0"/>
              </a:rPr>
              <a:t>Unid</a:t>
            </a:r>
            <a:r>
              <a:rPr lang="en-US" dirty="0">
                <a:latin typeface="Georgia" panose="02040502050405020303" pitchFamily="18" charset="0"/>
                <a:ea typeface="MS Mincho" panose="02020609040205080304" pitchFamily="49" charset="-128"/>
                <a:cs typeface="Times New Roman" panose="02020603050405020304" pitchFamily="18" charset="0"/>
              </a:rPr>
              <a:t>.): 83/2395 = 3.5% measured against:</a:t>
            </a: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rabicParenBoth"/>
            </a:pPr>
            <a:r>
              <a:rPr lang="en-US" dirty="0">
                <a:latin typeface="Georgia" panose="02040502050405020303" pitchFamily="18" charset="0"/>
                <a:ea typeface="MS Mincho" panose="02020609040205080304" pitchFamily="49" charset="-128"/>
                <a:cs typeface="Times New Roman" panose="02020603050405020304" pitchFamily="18" charset="0"/>
              </a:rPr>
              <a:t>.092 General Population: </a:t>
            </a:r>
            <a:r>
              <a:rPr lang="en-US" dirty="0" err="1">
                <a:latin typeface="Georgia" panose="02040502050405020303" pitchFamily="18" charset="0"/>
                <a:ea typeface="MS Mincho" panose="02020609040205080304" pitchFamily="49" charset="-128"/>
                <a:cs typeface="Times New Roman" panose="02020603050405020304" pitchFamily="18" charset="0"/>
              </a:rPr>
              <a:t>AbD</a:t>
            </a:r>
            <a:r>
              <a:rPr lang="en-US" dirty="0">
                <a:latin typeface="Georgia" panose="02040502050405020303" pitchFamily="18" charset="0"/>
                <a:ea typeface="MS Mincho" panose="02020609040205080304" pitchFamily="49" charset="-128"/>
                <a:cs typeface="Times New Roman" panose="02020603050405020304" pitchFamily="18" charset="0"/>
              </a:rPr>
              <a:t>=.057; CD=.619; SD=3.460E-28</a:t>
            </a: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rabicParenBoth"/>
            </a:pPr>
            <a:r>
              <a:rPr lang="en-US" dirty="0">
                <a:latin typeface="Georgia" panose="02040502050405020303" pitchFamily="18" charset="0"/>
                <a:ea typeface="MS Mincho" panose="02020609040205080304" pitchFamily="49" charset="-128"/>
                <a:cs typeface="Times New Roman" panose="02020603050405020304" pitchFamily="18" charset="0"/>
              </a:rPr>
              <a:t>.078 Juror Eligible Pop.= </a:t>
            </a:r>
            <a:r>
              <a:rPr lang="en-US" dirty="0" err="1">
                <a:latin typeface="Georgia" panose="02040502050405020303" pitchFamily="18" charset="0"/>
                <a:ea typeface="MS Mincho" panose="02020609040205080304" pitchFamily="49" charset="-128"/>
                <a:cs typeface="Times New Roman" panose="02020603050405020304" pitchFamily="18" charset="0"/>
              </a:rPr>
              <a:t>AbD</a:t>
            </a:r>
            <a:r>
              <a:rPr lang="en-US" dirty="0">
                <a:latin typeface="Georgia" panose="02040502050405020303" pitchFamily="18" charset="0"/>
                <a:ea typeface="MS Mincho" panose="02020609040205080304" pitchFamily="49" charset="-128"/>
                <a:cs typeface="Times New Roman" panose="02020603050405020304" pitchFamily="18" charset="0"/>
              </a:rPr>
              <a:t>=.043; CD=.551; SD=1.001E-18</a:t>
            </a: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228600" marR="0">
              <a:spcBef>
                <a:spcPts val="0"/>
              </a:spcBef>
              <a:spcAft>
                <a:spcPts val="0"/>
              </a:spcAft>
            </a:pPr>
            <a:r>
              <a:rPr lang="en-US" dirty="0">
                <a:latin typeface="Georgia" panose="02040502050405020303" pitchFamily="18" charset="0"/>
                <a:ea typeface="MS Mincho" panose="02020609040205080304" pitchFamily="49" charset="-128"/>
                <a:cs typeface="Times New Roman" panose="02020603050405020304" pitchFamily="18" charset="0"/>
              </a:rPr>
              <a:t> </a:t>
            </a:r>
            <a:endParaRPr lang="en-US" dirty="0">
              <a:latin typeface="Cambria" panose="02040503050406030204" pitchFamily="18" charset="0"/>
              <a:ea typeface="MS Mincho" panose="02020609040205080304" pitchFamily="49" charset="-128"/>
              <a:cs typeface="Times New Roman" panose="02020603050405020304" pitchFamily="18" charset="0"/>
            </a:endParaRPr>
          </a:p>
          <a:p>
            <a:r>
              <a:rPr lang="en-US" dirty="0">
                <a:latin typeface="Georgia" panose="02040502050405020303" pitchFamily="18" charset="0"/>
                <a:ea typeface="MS Mincho" panose="02020609040205080304" pitchFamily="49" charset="-128"/>
                <a:cs typeface="Times New Roman" panose="02020603050405020304" pitchFamily="18" charset="0"/>
              </a:rPr>
              <a:t>C.	</a:t>
            </a:r>
            <a:r>
              <a:rPr lang="en-US" dirty="0">
                <a:solidFill>
                  <a:srgbClr val="FFFF00"/>
                </a:solidFill>
                <a:latin typeface="Georgia" panose="02040502050405020303" pitchFamily="18" charset="0"/>
                <a:ea typeface="MS Mincho" panose="02020609040205080304" pitchFamily="49" charset="-128"/>
                <a:cs typeface="Times New Roman" panose="02020603050405020304" pitchFamily="18" charset="0"/>
              </a:rPr>
              <a:t>6-month Jury Pool (excl. </a:t>
            </a:r>
            <a:r>
              <a:rPr lang="en-US" dirty="0" err="1">
                <a:solidFill>
                  <a:srgbClr val="FFFF00"/>
                </a:solidFill>
                <a:latin typeface="Georgia" panose="02040502050405020303" pitchFamily="18" charset="0"/>
                <a:ea typeface="MS Mincho" panose="02020609040205080304" pitchFamily="49" charset="-128"/>
                <a:cs typeface="Times New Roman" panose="02020603050405020304" pitchFamily="18" charset="0"/>
              </a:rPr>
              <a:t>Unid</a:t>
            </a:r>
            <a:r>
              <a:rPr lang="en-US" dirty="0">
                <a:solidFill>
                  <a:srgbClr val="FFFF00"/>
                </a:solidFill>
                <a:latin typeface="Georgia" panose="02040502050405020303" pitchFamily="18" charset="0"/>
                <a:ea typeface="MS Mincho" panose="02020609040205080304" pitchFamily="49" charset="-128"/>
                <a:cs typeface="Times New Roman" panose="02020603050405020304" pitchFamily="18" charset="0"/>
              </a:rPr>
              <a:t>.): 510/8,269 = 6.2% measured against:</a:t>
            </a:r>
            <a:endParaRPr lang="en-US" dirty="0">
              <a:solidFill>
                <a:srgbClr val="FFFF00"/>
              </a:solidFill>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rabicParenBoth"/>
            </a:pPr>
            <a:r>
              <a:rPr lang="en-US" dirty="0">
                <a:latin typeface="Georgia" panose="02040502050405020303" pitchFamily="18" charset="0"/>
                <a:ea typeface="MS Mincho" panose="02020609040205080304" pitchFamily="49" charset="-128"/>
                <a:cs typeface="Times New Roman" panose="02020603050405020304" pitchFamily="18" charset="0"/>
              </a:rPr>
              <a:t>.092 General Population: </a:t>
            </a:r>
            <a:r>
              <a:rPr lang="en-US" dirty="0" err="1">
                <a:latin typeface="Georgia" panose="02040502050405020303" pitchFamily="18" charset="0"/>
                <a:ea typeface="MS Mincho" panose="02020609040205080304" pitchFamily="49" charset="-128"/>
                <a:cs typeface="Times New Roman" panose="02020603050405020304" pitchFamily="18" charset="0"/>
              </a:rPr>
              <a:t>AbD</a:t>
            </a:r>
            <a:r>
              <a:rPr lang="en-US" dirty="0">
                <a:latin typeface="Georgia" panose="02040502050405020303" pitchFamily="18" charset="0"/>
                <a:ea typeface="MS Mincho" panose="02020609040205080304" pitchFamily="49" charset="-128"/>
                <a:cs typeface="Times New Roman" panose="02020603050405020304" pitchFamily="18" charset="0"/>
              </a:rPr>
              <a:t>=.03</a:t>
            </a:r>
            <a:r>
              <a:rPr lang="en-US" dirty="0">
                <a:solidFill>
                  <a:srgbClr val="FF0000"/>
                </a:solidFill>
                <a:latin typeface="Georgia" panose="02040502050405020303" pitchFamily="18" charset="0"/>
                <a:ea typeface="MS Mincho" panose="02020609040205080304" pitchFamily="49" charset="-128"/>
                <a:cs typeface="Times New Roman" panose="02020603050405020304" pitchFamily="18" charset="0"/>
              </a:rPr>
              <a:t>; CD=.326; </a:t>
            </a:r>
            <a:r>
              <a:rPr lang="en-US" dirty="0">
                <a:latin typeface="Georgia" panose="02040502050405020303" pitchFamily="18" charset="0"/>
                <a:ea typeface="MS Mincho" panose="02020609040205080304" pitchFamily="49" charset="-128"/>
                <a:cs typeface="Times New Roman" panose="02020603050405020304" pitchFamily="18" charset="0"/>
              </a:rPr>
              <a:t>SD=3.865E-24</a:t>
            </a: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rabicParenBoth"/>
            </a:pPr>
            <a:r>
              <a:rPr lang="en-US" dirty="0">
                <a:latin typeface="Georgia" panose="02040502050405020303" pitchFamily="18" charset="0"/>
                <a:ea typeface="MS Mincho" panose="02020609040205080304" pitchFamily="49" charset="-128"/>
                <a:cs typeface="Times New Roman" panose="02020603050405020304" pitchFamily="18" charset="0"/>
              </a:rPr>
              <a:t>.078 Juror Eligible Pop.= </a:t>
            </a:r>
            <a:r>
              <a:rPr lang="en-US" dirty="0" err="1">
                <a:latin typeface="Georgia" panose="02040502050405020303" pitchFamily="18" charset="0"/>
                <a:ea typeface="MS Mincho" panose="02020609040205080304" pitchFamily="49" charset="-128"/>
                <a:cs typeface="Times New Roman" panose="02020603050405020304" pitchFamily="18" charset="0"/>
              </a:rPr>
              <a:t>AbD</a:t>
            </a:r>
            <a:r>
              <a:rPr lang="en-US" dirty="0">
                <a:latin typeface="Georgia" panose="02040502050405020303" pitchFamily="18" charset="0"/>
                <a:ea typeface="MS Mincho" panose="02020609040205080304" pitchFamily="49" charset="-128"/>
                <a:cs typeface="Times New Roman" panose="02020603050405020304" pitchFamily="18" charset="0"/>
              </a:rPr>
              <a:t>=.016</a:t>
            </a:r>
            <a:r>
              <a:rPr lang="en-US" dirty="0">
                <a:solidFill>
                  <a:srgbClr val="FF0000"/>
                </a:solidFill>
                <a:latin typeface="Georgia" panose="02040502050405020303" pitchFamily="18" charset="0"/>
                <a:ea typeface="MS Mincho" panose="02020609040205080304" pitchFamily="49" charset="-128"/>
                <a:cs typeface="Times New Roman" panose="02020603050405020304" pitchFamily="18" charset="0"/>
              </a:rPr>
              <a:t>; CD=.205</a:t>
            </a:r>
            <a:r>
              <a:rPr lang="en-US" dirty="0">
                <a:latin typeface="Georgia" panose="02040502050405020303" pitchFamily="18" charset="0"/>
                <a:ea typeface="MS Mincho" panose="02020609040205080304" pitchFamily="49" charset="-128"/>
                <a:cs typeface="Times New Roman" panose="02020603050405020304" pitchFamily="18" charset="0"/>
              </a:rPr>
              <a:t>; SD=5.925E-09</a:t>
            </a:r>
            <a:endParaRPr lang="en-US" dirty="0">
              <a:latin typeface="Cambria" panose="02040503050406030204" pitchFamily="18" charset="0"/>
              <a:ea typeface="MS Mincho" panose="02020609040205080304" pitchFamily="49" charset="-128"/>
              <a:cs typeface="Times New Roman" panose="02020603050405020304" pitchFamily="18" charset="0"/>
            </a:endParaRPr>
          </a:p>
          <a:p>
            <a:r>
              <a:rPr lang="en-US" dirty="0">
                <a:latin typeface="Georgia" panose="02040502050405020303" pitchFamily="18" charset="0"/>
                <a:ea typeface="MS Mincho" panose="02020609040205080304" pitchFamily="49" charset="-128"/>
                <a:cs typeface="Times New Roman" panose="02020603050405020304" pitchFamily="18" charset="0"/>
              </a:rPr>
              <a:t> </a:t>
            </a:r>
            <a:endParaRPr lang="en-US" dirty="0">
              <a:latin typeface="Cambria" panose="02040503050406030204" pitchFamily="18" charset="0"/>
              <a:ea typeface="MS Mincho" panose="02020609040205080304" pitchFamily="49" charset="-128"/>
              <a:cs typeface="Times New Roman" panose="02020603050405020304" pitchFamily="18" charset="0"/>
            </a:endParaRPr>
          </a:p>
          <a:p>
            <a:r>
              <a:rPr lang="en-US" dirty="0">
                <a:latin typeface="Georgia" panose="02040502050405020303" pitchFamily="18" charset="0"/>
                <a:ea typeface="MS Mincho" panose="02020609040205080304" pitchFamily="49" charset="-128"/>
                <a:cs typeface="Times New Roman" panose="02020603050405020304" pitchFamily="18" charset="0"/>
              </a:rPr>
              <a:t>D.	</a:t>
            </a:r>
            <a:r>
              <a:rPr lang="en-US" dirty="0">
                <a:solidFill>
                  <a:srgbClr val="FFFF00"/>
                </a:solidFill>
                <a:latin typeface="Georgia" panose="02040502050405020303" pitchFamily="18" charset="0"/>
                <a:ea typeface="MS Mincho" panose="02020609040205080304" pitchFamily="49" charset="-128"/>
                <a:cs typeface="Times New Roman" panose="02020603050405020304" pitchFamily="18" charset="0"/>
              </a:rPr>
              <a:t>6-month Jury Panel (excl. </a:t>
            </a:r>
            <a:r>
              <a:rPr lang="en-US" dirty="0" err="1">
                <a:solidFill>
                  <a:srgbClr val="FFFF00"/>
                </a:solidFill>
                <a:latin typeface="Georgia" panose="02040502050405020303" pitchFamily="18" charset="0"/>
                <a:ea typeface="MS Mincho" panose="02020609040205080304" pitchFamily="49" charset="-128"/>
                <a:cs typeface="Times New Roman" panose="02020603050405020304" pitchFamily="18" charset="0"/>
              </a:rPr>
              <a:t>Unid</a:t>
            </a:r>
            <a:r>
              <a:rPr lang="en-US" dirty="0">
                <a:solidFill>
                  <a:srgbClr val="FFFF00"/>
                </a:solidFill>
                <a:latin typeface="Georgia" panose="02040502050405020303" pitchFamily="18" charset="0"/>
                <a:ea typeface="MS Mincho" panose="02020609040205080304" pitchFamily="49" charset="-128"/>
                <a:cs typeface="Times New Roman" panose="02020603050405020304" pitchFamily="18" charset="0"/>
              </a:rPr>
              <a:t>.): 83/1696 = 4.9% measured against:</a:t>
            </a:r>
            <a:endParaRPr lang="en-US" dirty="0">
              <a:solidFill>
                <a:srgbClr val="FFFF00"/>
              </a:solidFill>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rabicParenBoth"/>
            </a:pPr>
            <a:r>
              <a:rPr lang="en-US" dirty="0">
                <a:latin typeface="Georgia" panose="02040502050405020303" pitchFamily="18" charset="0"/>
                <a:ea typeface="MS Mincho" panose="02020609040205080304" pitchFamily="49" charset="-128"/>
                <a:cs typeface="Times New Roman" panose="02020603050405020304" pitchFamily="18" charset="0"/>
              </a:rPr>
              <a:t>.092 General Population: </a:t>
            </a:r>
            <a:r>
              <a:rPr lang="en-US" dirty="0" err="1">
                <a:latin typeface="Georgia" panose="02040502050405020303" pitchFamily="18" charset="0"/>
                <a:ea typeface="MS Mincho" panose="02020609040205080304" pitchFamily="49" charset="-128"/>
                <a:cs typeface="Times New Roman" panose="02020603050405020304" pitchFamily="18" charset="0"/>
              </a:rPr>
              <a:t>AbD</a:t>
            </a:r>
            <a:r>
              <a:rPr lang="en-US" dirty="0">
                <a:latin typeface="Georgia" panose="02040502050405020303" pitchFamily="18" charset="0"/>
                <a:ea typeface="MS Mincho" panose="02020609040205080304" pitchFamily="49" charset="-128"/>
                <a:cs typeface="Times New Roman" panose="02020603050405020304" pitchFamily="18" charset="0"/>
              </a:rPr>
              <a:t>=.043; CD=.467; SD=1.776E-11</a:t>
            </a: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rabicParenBoth"/>
            </a:pPr>
            <a:r>
              <a:rPr lang="en-US" dirty="0">
                <a:solidFill>
                  <a:srgbClr val="FF0000"/>
                </a:solidFill>
                <a:latin typeface="Georgia" panose="02040502050405020303" pitchFamily="18" charset="0"/>
                <a:ea typeface="MS Mincho" panose="02020609040205080304" pitchFamily="49" charset="-128"/>
                <a:cs typeface="Times New Roman" panose="02020603050405020304" pitchFamily="18" charset="0"/>
              </a:rPr>
              <a:t>.078 Juror Eligible Pop.= </a:t>
            </a:r>
            <a:r>
              <a:rPr lang="en-US" dirty="0" err="1">
                <a:solidFill>
                  <a:srgbClr val="FF0000"/>
                </a:solidFill>
                <a:latin typeface="Georgia" panose="02040502050405020303" pitchFamily="18" charset="0"/>
                <a:ea typeface="MS Mincho" panose="02020609040205080304" pitchFamily="49" charset="-128"/>
                <a:cs typeface="Times New Roman" panose="02020603050405020304" pitchFamily="18" charset="0"/>
              </a:rPr>
              <a:t>AbD</a:t>
            </a:r>
            <a:r>
              <a:rPr lang="en-US" dirty="0">
                <a:solidFill>
                  <a:srgbClr val="FF0000"/>
                </a:solidFill>
                <a:latin typeface="Georgia" panose="02040502050405020303" pitchFamily="18" charset="0"/>
                <a:ea typeface="MS Mincho" panose="02020609040205080304" pitchFamily="49" charset="-128"/>
                <a:cs typeface="Times New Roman" panose="02020603050405020304" pitchFamily="18" charset="0"/>
              </a:rPr>
              <a:t>=.029; CD=.371; SD=1.288E-06</a:t>
            </a:r>
            <a:endParaRPr lang="en-US" dirty="0">
              <a:solidFill>
                <a:srgbClr val="FF0000"/>
              </a:solidFill>
              <a:latin typeface="Cambria" panose="02040503050406030204" pitchFamily="18" charset="0"/>
              <a:ea typeface="MS Mincho" panose="02020609040205080304" pitchFamily="49" charset="-128"/>
              <a:cs typeface="Times New Roman" panose="02020603050405020304" pitchFamily="18" charset="0"/>
            </a:endParaRPr>
          </a:p>
          <a:p>
            <a:r>
              <a:rPr lang="en-US" dirty="0">
                <a:latin typeface="Georgia" panose="02040502050405020303" pitchFamily="18" charset="0"/>
                <a:ea typeface="MS Mincho" panose="02020609040205080304" pitchFamily="49" charset="-128"/>
                <a:cs typeface="Times New Roman" panose="02020603050405020304" pitchFamily="18" charset="0"/>
              </a:rPr>
              <a:t> </a:t>
            </a:r>
            <a:endParaRPr lang="en-US" dirty="0">
              <a:latin typeface="Cambria" panose="02040503050406030204" pitchFamily="18" charset="0"/>
              <a:ea typeface="MS Mincho" panose="02020609040205080304" pitchFamily="49" charset="-128"/>
              <a:cs typeface="Times New Roman" panose="02020603050405020304" pitchFamily="18" charset="0"/>
            </a:endParaRPr>
          </a:p>
          <a:p>
            <a:r>
              <a:rPr lang="en-US" u="sng" dirty="0">
                <a:latin typeface="Georgia" panose="02040502050405020303" pitchFamily="18" charset="0"/>
                <a:ea typeface="MS Mincho" panose="02020609040205080304" pitchFamily="49" charset="-128"/>
                <a:cs typeface="Times New Roman" panose="02020603050405020304" pitchFamily="18" charset="0"/>
              </a:rPr>
              <a:t>E.	Plain v. State Jury Pool Alone:  1/56=</a:t>
            </a:r>
            <a:r>
              <a:rPr lang="en-US" dirty="0">
                <a:latin typeface="Georgia" panose="02040502050405020303" pitchFamily="18" charset="0"/>
                <a:ea typeface="MS Mincho" panose="02020609040205080304" pitchFamily="49" charset="-128"/>
                <a:cs typeface="Times New Roman" panose="02020603050405020304" pitchFamily="18" charset="0"/>
              </a:rPr>
              <a:t>1.8% measured against:</a:t>
            </a: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rabicParenBoth"/>
            </a:pPr>
            <a:r>
              <a:rPr lang="en-US" dirty="0">
                <a:latin typeface="Georgia" panose="02040502050405020303" pitchFamily="18" charset="0"/>
                <a:ea typeface="MS Mincho" panose="02020609040205080304" pitchFamily="49" charset="-128"/>
                <a:cs typeface="Times New Roman" panose="02020603050405020304" pitchFamily="18" charset="0"/>
              </a:rPr>
              <a:t>.092 General Population: </a:t>
            </a:r>
            <a:r>
              <a:rPr lang="en-US" dirty="0" err="1">
                <a:latin typeface="Georgia" panose="02040502050405020303" pitchFamily="18" charset="0"/>
                <a:ea typeface="MS Mincho" panose="02020609040205080304" pitchFamily="49" charset="-128"/>
                <a:cs typeface="Times New Roman" panose="02020603050405020304" pitchFamily="18" charset="0"/>
              </a:rPr>
              <a:t>AbD</a:t>
            </a:r>
            <a:r>
              <a:rPr lang="en-US" dirty="0">
                <a:latin typeface="Georgia" panose="02040502050405020303" pitchFamily="18" charset="0"/>
                <a:ea typeface="MS Mincho" panose="02020609040205080304" pitchFamily="49" charset="-128"/>
                <a:cs typeface="Times New Roman" panose="02020603050405020304" pitchFamily="18" charset="0"/>
              </a:rPr>
              <a:t>=.074; CD=</a:t>
            </a:r>
            <a:r>
              <a:rPr lang="en-US" dirty="0" smtClean="0">
                <a:latin typeface="Georgia" panose="02040502050405020303" pitchFamily="18" charset="0"/>
                <a:ea typeface="MS Mincho" panose="02020609040205080304" pitchFamily="49" charset="-128"/>
                <a:cs typeface="Times New Roman" panose="02020603050405020304" pitchFamily="18" charset="0"/>
              </a:rPr>
              <a:t>.</a:t>
            </a:r>
            <a:r>
              <a:rPr lang="en-US" dirty="0" smtClean="0">
                <a:latin typeface="Georgia" panose="02040502050405020303" pitchFamily="18" charset="0"/>
                <a:ea typeface="MS Mincho" panose="02020609040205080304" pitchFamily="49" charset="-128"/>
                <a:cs typeface="Times New Roman" panose="02020603050405020304" pitchFamily="18" charset="0"/>
              </a:rPr>
              <a:t>804</a:t>
            </a:r>
            <a:r>
              <a:rPr lang="en-US" dirty="0" smtClean="0">
                <a:latin typeface="Georgia" panose="02040502050405020303" pitchFamily="18" charset="0"/>
                <a:ea typeface="MS Mincho" panose="02020609040205080304" pitchFamily="49" charset="-128"/>
                <a:cs typeface="Times New Roman" panose="02020603050405020304" pitchFamily="18" charset="0"/>
              </a:rPr>
              <a:t>; </a:t>
            </a:r>
            <a:r>
              <a:rPr lang="en-US" dirty="0">
                <a:latin typeface="Georgia" panose="02040502050405020303" pitchFamily="18" charset="0"/>
                <a:ea typeface="MS Mincho" panose="02020609040205080304" pitchFamily="49" charset="-128"/>
                <a:cs typeface="Times New Roman" panose="02020603050405020304" pitchFamily="18" charset="0"/>
              </a:rPr>
              <a:t>SD=.030</a:t>
            </a: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rabicParenBoth"/>
            </a:pPr>
            <a:r>
              <a:rPr lang="en-US" dirty="0">
                <a:solidFill>
                  <a:srgbClr val="FF0000"/>
                </a:solidFill>
                <a:latin typeface="Georgia" panose="02040502050405020303" pitchFamily="18" charset="0"/>
                <a:ea typeface="MS Mincho" panose="02020609040205080304" pitchFamily="49" charset="-128"/>
                <a:cs typeface="Times New Roman" panose="02020603050405020304" pitchFamily="18" charset="0"/>
              </a:rPr>
              <a:t>.078 Juror Eligible Pop.= </a:t>
            </a:r>
            <a:r>
              <a:rPr lang="en-US" dirty="0" err="1">
                <a:solidFill>
                  <a:srgbClr val="FF0000"/>
                </a:solidFill>
                <a:latin typeface="Georgia" panose="02040502050405020303" pitchFamily="18" charset="0"/>
                <a:ea typeface="MS Mincho" panose="02020609040205080304" pitchFamily="49" charset="-128"/>
                <a:cs typeface="Times New Roman" panose="02020603050405020304" pitchFamily="18" charset="0"/>
              </a:rPr>
              <a:t>AbD</a:t>
            </a:r>
            <a:r>
              <a:rPr lang="en-US" dirty="0">
                <a:solidFill>
                  <a:srgbClr val="FF0000"/>
                </a:solidFill>
                <a:latin typeface="Georgia" panose="02040502050405020303" pitchFamily="18" charset="0"/>
                <a:ea typeface="MS Mincho" panose="02020609040205080304" pitchFamily="49" charset="-128"/>
                <a:cs typeface="Times New Roman" panose="02020603050405020304" pitchFamily="18" charset="0"/>
              </a:rPr>
              <a:t>=.06; CD=.769; SD=.061  </a:t>
            </a:r>
            <a:endParaRPr lang="en-US" dirty="0">
              <a:solidFill>
                <a:srgbClr val="FF0000"/>
              </a:solidFill>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00818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Threshold standards for Comparative Disparity</a:t>
            </a:r>
            <a:br>
              <a:rPr lang="en-US" dirty="0">
                <a:solidFill>
                  <a:srgbClr val="FF0000"/>
                </a:solidFill>
              </a:rPr>
            </a:br>
            <a:r>
              <a:rPr lang="en-US" dirty="0">
                <a:solidFill>
                  <a:srgbClr val="FF0000"/>
                </a:solidFill>
              </a:rPr>
              <a:t> and Standard Deviation tests in Flux</a:t>
            </a:r>
          </a:p>
        </p:txBody>
      </p:sp>
      <p:sp>
        <p:nvSpPr>
          <p:cNvPr id="3" name="Content Placeholder 2"/>
          <p:cNvSpPr>
            <a:spLocks noGrp="1"/>
          </p:cNvSpPr>
          <p:nvPr>
            <p:ph idx="1"/>
          </p:nvPr>
        </p:nvSpPr>
        <p:spPr/>
        <p:txBody>
          <a:bodyPr/>
          <a:lstStyle/>
          <a:p>
            <a:r>
              <a:rPr lang="en-US" dirty="0"/>
              <a:t>T</a:t>
            </a:r>
            <a:r>
              <a:rPr lang="en-US" dirty="0" smtClean="0"/>
              <a:t>here </a:t>
            </a:r>
            <a:r>
              <a:rPr lang="en-US" dirty="0"/>
              <a:t>is </a:t>
            </a:r>
            <a:r>
              <a:rPr lang="en-US" dirty="0" smtClean="0"/>
              <a:t>disagreement </a:t>
            </a:r>
            <a:r>
              <a:rPr lang="en-US" dirty="0"/>
              <a:t>in the courts as to </a:t>
            </a:r>
            <a:r>
              <a:rPr lang="en-US" dirty="0" smtClean="0"/>
              <a:t>threshold showing for Comparative Disparity.   Rogers, 30%; some, as high as 50%.  </a:t>
            </a:r>
            <a:endParaRPr lang="en-US" dirty="0"/>
          </a:p>
          <a:p>
            <a:r>
              <a:rPr lang="en-US" dirty="0" smtClean="0"/>
              <a:t>These tests all assume </a:t>
            </a:r>
            <a:r>
              <a:rPr lang="en-US" dirty="0" err="1" smtClean="0"/>
              <a:t>calcs</a:t>
            </a:r>
            <a:r>
              <a:rPr lang="en-US" dirty="0" smtClean="0"/>
              <a:t> based on over-inclusive General Population data.  </a:t>
            </a:r>
            <a:r>
              <a:rPr lang="en-US" dirty="0" smtClean="0">
                <a:solidFill>
                  <a:srgbClr val="FF0000"/>
                </a:solidFill>
              </a:rPr>
              <a:t>D argue much lower threshold appropriate when more refined Jury-Eligible Population data is used</a:t>
            </a:r>
            <a:r>
              <a:rPr lang="en-US" dirty="0" smtClean="0"/>
              <a:t>.  </a:t>
            </a:r>
            <a:endParaRPr lang="en-US" dirty="0"/>
          </a:p>
          <a:p>
            <a:r>
              <a:rPr lang="en-US" dirty="0"/>
              <a:t>Likewise, further research is needed to determine appropriate threshold when Standard Deviation test is used.   SCOTUS has held that </a:t>
            </a:r>
            <a:r>
              <a:rPr lang="en-US" dirty="0">
                <a:solidFill>
                  <a:srgbClr val="FF0000"/>
                </a:solidFill>
              </a:rPr>
              <a:t>5% probability measure traditional for scientific research is too high for use in court of law </a:t>
            </a:r>
            <a:r>
              <a:rPr lang="en-US" dirty="0"/>
              <a:t>where preponderance of evidence is proper measure.   </a:t>
            </a:r>
            <a:r>
              <a:rPr lang="en-US" dirty="0" err="1"/>
              <a:t>Bazemore</a:t>
            </a:r>
            <a:r>
              <a:rPr lang="en-US" dirty="0"/>
              <a:t> v. Friday, 478 U.S. 385 (1986).   </a:t>
            </a:r>
          </a:p>
        </p:txBody>
      </p:sp>
    </p:spTree>
    <p:extLst>
      <p:ext uri="{BB962C8B-B14F-4D97-AF65-F5344CB8AC3E}">
        <p14:creationId xmlns:p14="http://schemas.microsoft.com/office/powerpoint/2010/main" val="2675440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73070-54CC-E344-AC63-28DB45A3BBE0}"/>
              </a:ext>
            </a:extLst>
          </p:cNvPr>
          <p:cNvSpPr>
            <a:spLocks noGrp="1"/>
          </p:cNvSpPr>
          <p:nvPr>
            <p:ph type="title"/>
          </p:nvPr>
        </p:nvSpPr>
        <p:spPr/>
        <p:txBody>
          <a:bodyPr/>
          <a:lstStyle/>
          <a:p>
            <a:r>
              <a:rPr lang="en-US" i="1" dirty="0">
                <a:solidFill>
                  <a:srgbClr val="FF0000"/>
                </a:solidFill>
              </a:rPr>
              <a:t>Plain</a:t>
            </a:r>
            <a:r>
              <a:rPr lang="en-US" dirty="0">
                <a:solidFill>
                  <a:srgbClr val="FF0000"/>
                </a:solidFill>
              </a:rPr>
              <a:t>: Proving Systematic Exclusion</a:t>
            </a:r>
          </a:p>
        </p:txBody>
      </p:sp>
      <p:sp>
        <p:nvSpPr>
          <p:cNvPr id="3" name="Content Placeholder 2">
            <a:extLst>
              <a:ext uri="{FF2B5EF4-FFF2-40B4-BE49-F238E27FC236}">
                <a16:creationId xmlns:a16="http://schemas.microsoft.com/office/drawing/2014/main" xmlns="" id="{FAC9332B-D0C6-D04B-B23A-D2768C610374}"/>
              </a:ext>
            </a:extLst>
          </p:cNvPr>
          <p:cNvSpPr>
            <a:spLocks noGrp="1"/>
          </p:cNvSpPr>
          <p:nvPr>
            <p:ph idx="1"/>
          </p:nvPr>
        </p:nvSpPr>
        <p:spPr/>
        <p:txBody>
          <a:bodyPr>
            <a:normAutofit/>
          </a:bodyPr>
          <a:lstStyle/>
          <a:p>
            <a:r>
              <a:rPr lang="en-US" dirty="0"/>
              <a:t>The third prong “distinguishes between situations where a particular jury venire is </a:t>
            </a:r>
            <a:r>
              <a:rPr lang="en-US" dirty="0" err="1"/>
              <a:t>nonrepresentative</a:t>
            </a:r>
            <a:r>
              <a:rPr lang="en-US" dirty="0"/>
              <a:t> and those situations where the jury venires in a district are continuously </a:t>
            </a:r>
            <a:r>
              <a:rPr lang="en-US" dirty="0" err="1"/>
              <a:t>nonrepresentative</a:t>
            </a:r>
            <a:r>
              <a:rPr lang="en-US" dirty="0"/>
              <a:t> of the community.”  To establish systematic exclusion, a defendant must establish the exclusion is “inherent in the particular jury-selection process utilized” but need not show intent. In other words, </a:t>
            </a:r>
            <a:r>
              <a:rPr lang="en-US" dirty="0">
                <a:solidFill>
                  <a:srgbClr val="FF0000"/>
                </a:solidFill>
              </a:rPr>
              <a:t>the defendant must show evidence of a statistical disparity over time that is attributable to the system for compiling jury pools.</a:t>
            </a:r>
            <a:r>
              <a:rPr lang="en-US" dirty="0"/>
              <a:t> “If there is a pattern of underrepresentation of certain groups on jury venires, it stands to reason that some aspect of the jury selection procedure is causing that underrepresentation.”</a:t>
            </a:r>
          </a:p>
          <a:p>
            <a:endParaRPr lang="en-US" dirty="0"/>
          </a:p>
          <a:p>
            <a:endParaRPr lang="en-US" dirty="0"/>
          </a:p>
        </p:txBody>
      </p:sp>
    </p:spTree>
    <p:extLst>
      <p:ext uri="{BB962C8B-B14F-4D97-AF65-F5344CB8AC3E}">
        <p14:creationId xmlns:p14="http://schemas.microsoft.com/office/powerpoint/2010/main" val="3561732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Standard Deviation &amp; Duren/Plain 3d Prong</a:t>
            </a:r>
          </a:p>
        </p:txBody>
      </p:sp>
      <p:sp>
        <p:nvSpPr>
          <p:cNvPr id="3" name="Content Placeholder 2"/>
          <p:cNvSpPr>
            <a:spLocks noGrp="1"/>
          </p:cNvSpPr>
          <p:nvPr>
            <p:ph idx="1"/>
          </p:nvPr>
        </p:nvSpPr>
        <p:spPr/>
        <p:txBody>
          <a:bodyPr>
            <a:normAutofit fontScale="92500"/>
          </a:bodyPr>
          <a:lstStyle/>
          <a:p>
            <a:r>
              <a:rPr lang="en-US" dirty="0"/>
              <a:t>Plain concluded Standard Deviation, like Absolute &amp; Comparative tests,  is an imperfect tool for assessing proportional representation as it presumes randomness, stating that “the chances of drawing a particular jury composition are not random, in part because the ‘characteristics of the general population differ from a pool of qualified jurors.’” Slip Op. at 29.</a:t>
            </a:r>
          </a:p>
          <a:p>
            <a:r>
              <a:rPr lang="en-US" dirty="0">
                <a:solidFill>
                  <a:srgbClr val="FF0000"/>
                </a:solidFill>
              </a:rPr>
              <a:t>This criticism should be reconsidered </a:t>
            </a:r>
            <a:r>
              <a:rPr lang="en-US" dirty="0"/>
              <a:t>as Census data tools now enable more accurate Standard Deviation analysis that compares a court system’s jury data w/ juror-eligible population (rather than general population).</a:t>
            </a:r>
          </a:p>
          <a:p>
            <a:r>
              <a:rPr lang="en-US" dirty="0">
                <a:solidFill>
                  <a:srgbClr val="FFFF00"/>
                </a:solidFill>
              </a:rPr>
              <a:t>Technology advances have simplified the standard deviation calculation on Excel Spread sheet</a:t>
            </a:r>
            <a:r>
              <a:rPr lang="en-US" dirty="0"/>
              <a:t>, w/o necessity of expert witness testimony, making it administratively feasible for use by jury managers.   </a:t>
            </a:r>
          </a:p>
        </p:txBody>
      </p:sp>
    </p:spTree>
    <p:extLst>
      <p:ext uri="{BB962C8B-B14F-4D97-AF65-F5344CB8AC3E}">
        <p14:creationId xmlns:p14="http://schemas.microsoft.com/office/powerpoint/2010/main" val="142739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E5C755-4F63-F345-97CD-1811F5C34760}"/>
              </a:ext>
            </a:extLst>
          </p:cNvPr>
          <p:cNvSpPr>
            <a:spLocks noGrp="1"/>
          </p:cNvSpPr>
          <p:nvPr>
            <p:ph type="title"/>
          </p:nvPr>
        </p:nvSpPr>
        <p:spPr/>
        <p:txBody>
          <a:bodyPr/>
          <a:lstStyle/>
          <a:p>
            <a:r>
              <a:rPr lang="en-US" dirty="0"/>
              <a:t>State’s Burden If Prima Facie Case Satisfied</a:t>
            </a:r>
          </a:p>
        </p:txBody>
      </p:sp>
      <p:sp>
        <p:nvSpPr>
          <p:cNvPr id="3" name="Content Placeholder 2">
            <a:extLst>
              <a:ext uri="{FF2B5EF4-FFF2-40B4-BE49-F238E27FC236}">
                <a16:creationId xmlns:a16="http://schemas.microsoft.com/office/drawing/2014/main" xmlns="" id="{CB41C26D-03A7-254C-9540-C5F87A21E456}"/>
              </a:ext>
            </a:extLst>
          </p:cNvPr>
          <p:cNvSpPr>
            <a:spLocks noGrp="1"/>
          </p:cNvSpPr>
          <p:nvPr>
            <p:ph idx="1"/>
          </p:nvPr>
        </p:nvSpPr>
        <p:spPr/>
        <p:txBody>
          <a:bodyPr/>
          <a:lstStyle/>
          <a:p>
            <a:r>
              <a:rPr lang="en-US" dirty="0">
                <a:solidFill>
                  <a:srgbClr val="FFFF00"/>
                </a:solidFill>
              </a:rPr>
              <a:t>The “burden shifts to the state to justi</a:t>
            </a:r>
            <a:r>
              <a:rPr lang="en-US" dirty="0"/>
              <a:t>fy the disproportionate representation by proving </a:t>
            </a:r>
            <a:r>
              <a:rPr lang="en-US" dirty="0">
                <a:solidFill>
                  <a:srgbClr val="FFFF00"/>
                </a:solidFill>
              </a:rPr>
              <a:t>‘a significant state interest’ is ‘manifestly and primarily advanced’</a:t>
            </a:r>
            <a:r>
              <a:rPr lang="en-US" dirty="0"/>
              <a:t> by the causes of the disproportionate exclusion.”   Duren.</a:t>
            </a:r>
          </a:p>
          <a:p>
            <a:r>
              <a:rPr lang="en-US" dirty="0"/>
              <a:t>Plain makes clear that Defendant need not prove Court System was at fault—need not provide intentional discrimination or negligence.</a:t>
            </a:r>
          </a:p>
          <a:p>
            <a:r>
              <a:rPr lang="en-US" dirty="0">
                <a:solidFill>
                  <a:srgbClr val="FFFF00"/>
                </a:solidFill>
              </a:rPr>
              <a:t>RL suggests that Courts will examine whether the Court System’s procedure and practice satisfied Jury Management Best Practices, or, at a minimum, demonstrated it was not negligent</a:t>
            </a:r>
            <a:r>
              <a:rPr lang="en-US" dirty="0"/>
              <a:t>.  </a:t>
            </a:r>
          </a:p>
          <a:p>
            <a:endParaRPr lang="en-US" dirty="0"/>
          </a:p>
          <a:p>
            <a:endParaRPr lang="en-US" dirty="0"/>
          </a:p>
        </p:txBody>
      </p:sp>
    </p:spTree>
    <p:extLst>
      <p:ext uri="{BB962C8B-B14F-4D97-AF65-F5344CB8AC3E}">
        <p14:creationId xmlns:p14="http://schemas.microsoft.com/office/powerpoint/2010/main" val="3479665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Negligent Jury Management </a:t>
            </a:r>
          </a:p>
        </p:txBody>
      </p:sp>
      <p:sp>
        <p:nvSpPr>
          <p:cNvPr id="3" name="Content Placeholder 2"/>
          <p:cNvSpPr>
            <a:spLocks noGrp="1"/>
          </p:cNvSpPr>
          <p:nvPr>
            <p:ph idx="1"/>
          </p:nvPr>
        </p:nvSpPr>
        <p:spPr/>
        <p:txBody>
          <a:bodyPr>
            <a:normAutofit/>
          </a:bodyPr>
          <a:lstStyle/>
          <a:p>
            <a:r>
              <a:rPr lang="en-US" dirty="0"/>
              <a:t>Paula Hannaford-</a:t>
            </a:r>
            <a:r>
              <a:rPr lang="en-US" dirty="0" err="1"/>
              <a:t>Agor</a:t>
            </a:r>
            <a:r>
              <a:rPr lang="en-US" dirty="0"/>
              <a:t> (PHA)</a:t>
            </a:r>
            <a:r>
              <a:rPr lang="en-US" dirty="0">
                <a:solidFill>
                  <a:srgbClr val="FF0000"/>
                </a:solidFill>
              </a:rPr>
              <a:t>, Systematic Negligence in Jury Operations: Why the Definition of Systematic Exclusion in Fair Cross Section Claims Must Be Expanded, 59 Drake L. Rev. 761 (2011)</a:t>
            </a:r>
          </a:p>
          <a:p>
            <a:r>
              <a:rPr lang="en-US" dirty="0"/>
              <a:t>PHA, Director, Center for Jury Studies Nat’l Center for State Courts</a:t>
            </a:r>
          </a:p>
          <a:p>
            <a:r>
              <a:rPr lang="en-US" dirty="0"/>
              <a:t>40 years of good faith efforts have produced “a number of effective practices that greatly mitigate the impact of the socioeconomic factors” that adversely impact minority representation</a:t>
            </a:r>
          </a:p>
          <a:p>
            <a:r>
              <a:rPr lang="en-US" dirty="0"/>
              <a:t>“It is </a:t>
            </a:r>
            <a:r>
              <a:rPr lang="en-US" dirty="0">
                <a:solidFill>
                  <a:srgbClr val="FFFF00"/>
                </a:solidFill>
              </a:rPr>
              <a:t>long past time the fair cross section requirement recognize </a:t>
            </a:r>
            <a:r>
              <a:rPr lang="en-US" dirty="0">
                <a:solidFill>
                  <a:srgbClr val="FF0000"/>
                </a:solidFill>
              </a:rPr>
              <a:t>ineffective jury system management that contributes to minority underrepresentation is itself a form of systematic exclusion per 6</a:t>
            </a:r>
            <a:r>
              <a:rPr lang="en-US" baseline="30000" dirty="0">
                <a:solidFill>
                  <a:srgbClr val="FF0000"/>
                </a:solidFill>
              </a:rPr>
              <a:t>th</a:t>
            </a:r>
            <a:r>
              <a:rPr lang="en-US" dirty="0">
                <a:solidFill>
                  <a:srgbClr val="FF0000"/>
                </a:solidFill>
              </a:rPr>
              <a:t> A</a:t>
            </a:r>
            <a:r>
              <a:rPr lang="en-US" dirty="0"/>
              <a:t>.</a:t>
            </a:r>
          </a:p>
        </p:txBody>
      </p:sp>
    </p:spTree>
    <p:extLst>
      <p:ext uri="{BB962C8B-B14F-4D97-AF65-F5344CB8AC3E}">
        <p14:creationId xmlns:p14="http://schemas.microsoft.com/office/powerpoint/2010/main" val="1148216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164445-C170-9048-9910-1B01794FB447}"/>
              </a:ext>
            </a:extLst>
          </p:cNvPr>
          <p:cNvSpPr>
            <a:spLocks noGrp="1"/>
          </p:cNvSpPr>
          <p:nvPr>
            <p:ph type="title"/>
          </p:nvPr>
        </p:nvSpPr>
        <p:spPr/>
        <p:txBody>
          <a:bodyPr/>
          <a:lstStyle/>
          <a:p>
            <a:r>
              <a:rPr lang="en-US" dirty="0">
                <a:solidFill>
                  <a:srgbClr val="FF0000"/>
                </a:solidFill>
              </a:rPr>
              <a:t>Supreme Court Advisory Committee Report</a:t>
            </a:r>
          </a:p>
        </p:txBody>
      </p:sp>
      <p:sp>
        <p:nvSpPr>
          <p:cNvPr id="3" name="Content Placeholder 2">
            <a:extLst>
              <a:ext uri="{FF2B5EF4-FFF2-40B4-BE49-F238E27FC236}">
                <a16:creationId xmlns:a16="http://schemas.microsoft.com/office/drawing/2014/main" xmlns="" id="{2ECC9B5E-3180-6B42-BE02-F9251A9FCF26}"/>
              </a:ext>
            </a:extLst>
          </p:cNvPr>
          <p:cNvSpPr>
            <a:spLocks noGrp="1"/>
          </p:cNvSpPr>
          <p:nvPr>
            <p:ph idx="1"/>
          </p:nvPr>
        </p:nvSpPr>
        <p:spPr/>
        <p:txBody>
          <a:bodyPr/>
          <a:lstStyle/>
          <a:p>
            <a:r>
              <a:rPr lang="en-US" dirty="0"/>
              <a:t>State Court Administrator (SCA) should </a:t>
            </a:r>
            <a:r>
              <a:rPr lang="en-US" dirty="0">
                <a:solidFill>
                  <a:srgbClr val="FFFF00"/>
                </a:solidFill>
              </a:rPr>
              <a:t>seek additional sources lists</a:t>
            </a:r>
          </a:p>
          <a:p>
            <a:r>
              <a:rPr lang="en-US" dirty="0">
                <a:solidFill>
                  <a:srgbClr val="FFFF00"/>
                </a:solidFill>
              </a:rPr>
              <a:t>Court should define roles and responsibilities of local District Court Jury Managers, including relationship with the SCA</a:t>
            </a:r>
          </a:p>
          <a:p>
            <a:r>
              <a:rPr lang="en-US" dirty="0">
                <a:solidFill>
                  <a:srgbClr val="FFFF00"/>
                </a:solidFill>
              </a:rPr>
              <a:t>Court/SCA should produce an Annual Plan with policies and procedures that all Iowa Counties must foll</a:t>
            </a:r>
            <a:r>
              <a:rPr lang="en-US" dirty="0"/>
              <a:t>ow</a:t>
            </a:r>
          </a:p>
          <a:p>
            <a:r>
              <a:rPr lang="en-US" dirty="0"/>
              <a:t>Review </a:t>
            </a:r>
            <a:r>
              <a:rPr lang="en-US" dirty="0">
                <a:solidFill>
                  <a:srgbClr val="FFFF00"/>
                </a:solidFill>
              </a:rPr>
              <a:t>Rules governing challenges for cause </a:t>
            </a:r>
            <a:r>
              <a:rPr lang="en-US" dirty="0"/>
              <a:t>and train judges</a:t>
            </a:r>
          </a:p>
          <a:p>
            <a:r>
              <a:rPr lang="en-US" dirty="0">
                <a:solidFill>
                  <a:srgbClr val="FFFF00"/>
                </a:solidFill>
              </a:rPr>
              <a:t>Reduce the number of peremptory strikes and train judges on Batson challenges and rehabilitation of jurors</a:t>
            </a:r>
            <a:r>
              <a:rPr lang="en-US" dirty="0"/>
              <a:t>.   Comment recognizes national </a:t>
            </a:r>
            <a:r>
              <a:rPr lang="en-US" dirty="0">
                <a:solidFill>
                  <a:srgbClr val="FFFF00"/>
                </a:solidFill>
              </a:rPr>
              <a:t>consensus that Batson protections have been ineffective.  </a:t>
            </a:r>
          </a:p>
          <a:p>
            <a:endParaRPr lang="en-US" dirty="0"/>
          </a:p>
        </p:txBody>
      </p:sp>
    </p:spTree>
    <p:extLst>
      <p:ext uri="{BB962C8B-B14F-4D97-AF65-F5344CB8AC3E}">
        <p14:creationId xmlns:p14="http://schemas.microsoft.com/office/powerpoint/2010/main" val="340370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904" y="606932"/>
            <a:ext cx="6248096" cy="559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0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E627DD-6D21-F44D-ADAB-EC37AF21A996}"/>
              </a:ext>
            </a:extLst>
          </p:cNvPr>
          <p:cNvSpPr>
            <a:spLocks noGrp="1"/>
          </p:cNvSpPr>
          <p:nvPr>
            <p:ph type="title"/>
          </p:nvPr>
        </p:nvSpPr>
        <p:spPr/>
        <p:txBody>
          <a:bodyPr/>
          <a:lstStyle/>
          <a:p>
            <a:r>
              <a:rPr lang="en-US" dirty="0"/>
              <a:t>Advisory Committee Report (cont.)</a:t>
            </a:r>
          </a:p>
        </p:txBody>
      </p:sp>
      <p:sp>
        <p:nvSpPr>
          <p:cNvPr id="3" name="Content Placeholder 2">
            <a:extLst>
              <a:ext uri="{FF2B5EF4-FFF2-40B4-BE49-F238E27FC236}">
                <a16:creationId xmlns:a16="http://schemas.microsoft.com/office/drawing/2014/main" xmlns="" id="{F62F79C8-87DD-AA4F-9A6E-75B3BB09CE6A}"/>
              </a:ext>
            </a:extLst>
          </p:cNvPr>
          <p:cNvSpPr>
            <a:spLocks noGrp="1"/>
          </p:cNvSpPr>
          <p:nvPr>
            <p:ph idx="1"/>
          </p:nvPr>
        </p:nvSpPr>
        <p:spPr/>
        <p:txBody>
          <a:bodyPr/>
          <a:lstStyle/>
          <a:p>
            <a:r>
              <a:rPr lang="en-US" dirty="0"/>
              <a:t>Develop new process for notifying jurors and </a:t>
            </a:r>
            <a:r>
              <a:rPr lang="en-US" dirty="0">
                <a:solidFill>
                  <a:srgbClr val="FFFF00"/>
                </a:solidFill>
              </a:rPr>
              <a:t>create jury portal on website with E-Juror Questionnaire</a:t>
            </a:r>
            <a:r>
              <a:rPr lang="en-US" dirty="0"/>
              <a:t> and information about jury duty</a:t>
            </a:r>
          </a:p>
          <a:p>
            <a:r>
              <a:rPr lang="en-US" dirty="0">
                <a:solidFill>
                  <a:srgbClr val="FFFF00"/>
                </a:solidFill>
              </a:rPr>
              <a:t>Ensure trial judges have ability to move venue of a </a:t>
            </a:r>
            <a:r>
              <a:rPr lang="en-US" dirty="0" smtClean="0">
                <a:solidFill>
                  <a:srgbClr val="FFFF00"/>
                </a:solidFill>
              </a:rPr>
              <a:t>trial </a:t>
            </a:r>
            <a:r>
              <a:rPr lang="en-US" dirty="0"/>
              <a:t>on their own accord </a:t>
            </a:r>
            <a:r>
              <a:rPr lang="en-US" dirty="0">
                <a:solidFill>
                  <a:srgbClr val="FFFF00"/>
                </a:solidFill>
              </a:rPr>
              <a:t>in exceptional cases</a:t>
            </a:r>
          </a:p>
          <a:p>
            <a:r>
              <a:rPr lang="en-US" dirty="0">
                <a:solidFill>
                  <a:srgbClr val="FFFF00"/>
                </a:solidFill>
              </a:rPr>
              <a:t>Ensure as much comprehensive jury data as possible</a:t>
            </a:r>
            <a:r>
              <a:rPr lang="en-US" dirty="0"/>
              <a:t>—from pools to panels to tracking strikes in </a:t>
            </a:r>
            <a:r>
              <a:rPr lang="en-US" dirty="0" err="1"/>
              <a:t>voir</a:t>
            </a:r>
            <a:r>
              <a:rPr lang="en-US" dirty="0"/>
              <a:t> dire—is maintained </a:t>
            </a:r>
            <a:r>
              <a:rPr lang="en-US" dirty="0">
                <a:solidFill>
                  <a:srgbClr val="FFFF00"/>
                </a:solidFill>
              </a:rPr>
              <a:t>and available to public, as necessary</a:t>
            </a:r>
            <a:r>
              <a:rPr lang="en-US" dirty="0"/>
              <a:t>, while ensuring protection of personal information and safety of jurors</a:t>
            </a:r>
          </a:p>
          <a:p>
            <a:r>
              <a:rPr lang="en-US" dirty="0">
                <a:solidFill>
                  <a:srgbClr val="FFFF00"/>
                </a:solidFill>
              </a:rPr>
              <a:t>Develop uniform policies and procedures for failure to appear </a:t>
            </a:r>
            <a:r>
              <a:rPr lang="en-US" dirty="0"/>
              <a:t>and standard practice of </a:t>
            </a:r>
            <a:r>
              <a:rPr lang="en-US" dirty="0" err="1"/>
              <a:t>Undeliverables</a:t>
            </a:r>
            <a:endParaRPr lang="en-US" dirty="0"/>
          </a:p>
        </p:txBody>
      </p:sp>
    </p:spTree>
    <p:extLst>
      <p:ext uri="{BB962C8B-B14F-4D97-AF65-F5344CB8AC3E}">
        <p14:creationId xmlns:p14="http://schemas.microsoft.com/office/powerpoint/2010/main" val="739788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Drawing Names from Multiple Source Lists Can Ensure More Representative Jury Pools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FF00"/>
                </a:solidFill>
              </a:rPr>
              <a:t>Multiple sources lists.  </a:t>
            </a:r>
            <a:r>
              <a:rPr lang="en-US" dirty="0" smtClean="0">
                <a:solidFill>
                  <a:srgbClr val="FFFF00"/>
                </a:solidFill>
              </a:rPr>
              <a:t>In past </a:t>
            </a:r>
            <a:r>
              <a:rPr lang="en-US" dirty="0">
                <a:solidFill>
                  <a:srgbClr val="FFFF00"/>
                </a:solidFill>
              </a:rPr>
              <a:t>computer software </a:t>
            </a:r>
            <a:r>
              <a:rPr lang="en-US" dirty="0"/>
              <a:t>only </a:t>
            </a:r>
            <a:r>
              <a:rPr lang="en-US" dirty="0" smtClean="0"/>
              <a:t>permitted </a:t>
            </a:r>
            <a:r>
              <a:rPr lang="en-US" dirty="0"/>
              <a:t>inclusion of DMV licenses and non-operator IDs and voter registration data.   Inconsistency in responses warrants careful examination as to third party vendor implementation to ensure non-operators IDs </a:t>
            </a:r>
            <a:r>
              <a:rPr lang="en-US" dirty="0" smtClean="0"/>
              <a:t>were included</a:t>
            </a:r>
            <a:r>
              <a:rPr lang="en-US" dirty="0"/>
              <a:t> </a:t>
            </a:r>
            <a:r>
              <a:rPr lang="en-US" dirty="0" smtClean="0"/>
              <a:t>in past.</a:t>
            </a:r>
            <a:endParaRPr lang="en-US" dirty="0"/>
          </a:p>
          <a:p>
            <a:r>
              <a:rPr lang="en-US" dirty="0"/>
              <a:t>Glitches in software in other jurisdictions have resulted in exclusion of minority jurors.  See numerous examples in </a:t>
            </a:r>
            <a:r>
              <a:rPr lang="en-US" dirty="0" err="1"/>
              <a:t>Chernoff</a:t>
            </a:r>
            <a:r>
              <a:rPr lang="en-US" dirty="0"/>
              <a:t>, </a:t>
            </a:r>
            <a:r>
              <a:rPr lang="en-US" dirty="0">
                <a:solidFill>
                  <a:srgbClr val="FF0000"/>
                </a:solidFill>
              </a:rPr>
              <a:t>No Records, No Rights: Discovery &amp; the Fair Cross-Section Guarantee, 101 Iowa L. Rev. 1719 (2016)</a:t>
            </a:r>
            <a:r>
              <a:rPr lang="en-US" dirty="0"/>
              <a:t>, cited extensively in Plain. </a:t>
            </a:r>
          </a:p>
          <a:p>
            <a:r>
              <a:rPr lang="en-US" dirty="0">
                <a:solidFill>
                  <a:srgbClr val="FFFF00"/>
                </a:solidFill>
              </a:rPr>
              <a:t>Iowa Code 607A authorizes use of additional lists</a:t>
            </a:r>
            <a:r>
              <a:rPr lang="en-US" dirty="0"/>
              <a:t>, and Governor’s Working Group supported software upgrade that would permit this advance</a:t>
            </a:r>
          </a:p>
          <a:p>
            <a:r>
              <a:rPr lang="en-US" dirty="0">
                <a:solidFill>
                  <a:srgbClr val="FFFF00"/>
                </a:solidFill>
              </a:rPr>
              <a:t>Nebraska</a:t>
            </a:r>
            <a:r>
              <a:rPr lang="en-US" dirty="0"/>
              <a:t>: Inclusion of non-operator IDs diversified Master Jury Pool</a:t>
            </a:r>
          </a:p>
          <a:p>
            <a:endParaRPr lang="en-US" dirty="0"/>
          </a:p>
        </p:txBody>
      </p:sp>
    </p:spTree>
    <p:extLst>
      <p:ext uri="{BB962C8B-B14F-4D97-AF65-F5344CB8AC3E}">
        <p14:creationId xmlns:p14="http://schemas.microsoft.com/office/powerpoint/2010/main" val="1719263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Other Jury Management Tools that will help ensure more representative jury pools</a:t>
            </a:r>
          </a:p>
        </p:txBody>
      </p:sp>
      <p:sp>
        <p:nvSpPr>
          <p:cNvPr id="3" name="Content Placeholder 2"/>
          <p:cNvSpPr>
            <a:spLocks noGrp="1"/>
          </p:cNvSpPr>
          <p:nvPr>
            <p:ph idx="1"/>
          </p:nvPr>
        </p:nvSpPr>
        <p:spPr/>
        <p:txBody>
          <a:bodyPr/>
          <a:lstStyle/>
          <a:p>
            <a:r>
              <a:rPr lang="en-US" dirty="0"/>
              <a:t>Increasing renewal frequency of Master Lists.   </a:t>
            </a:r>
            <a:r>
              <a:rPr lang="en-US" dirty="0">
                <a:solidFill>
                  <a:srgbClr val="FFFF00"/>
                </a:solidFill>
              </a:rPr>
              <a:t>Iowa 607A: update addresses at least every year. Use Postal Service NCOA updates </a:t>
            </a:r>
            <a:r>
              <a:rPr lang="en-US" dirty="0"/>
              <a:t>to reduce impact of undeliverable summonses</a:t>
            </a:r>
            <a:r>
              <a:rPr lang="en-US" dirty="0" smtClean="0">
                <a:solidFill>
                  <a:srgbClr val="FF0000"/>
                </a:solidFill>
              </a:rPr>
              <a:t>.  SCA is seeking current addresses from state income tax records. May need legislation.</a:t>
            </a:r>
            <a:endParaRPr lang="en-US" dirty="0">
              <a:solidFill>
                <a:srgbClr val="FF0000"/>
              </a:solidFill>
            </a:endParaRPr>
          </a:p>
          <a:p>
            <a:r>
              <a:rPr lang="en-US" dirty="0"/>
              <a:t>Improving jury summons response through effective enforcement.  </a:t>
            </a:r>
            <a:r>
              <a:rPr lang="en-US" dirty="0">
                <a:solidFill>
                  <a:srgbClr val="FFFF00"/>
                </a:solidFill>
              </a:rPr>
              <a:t>Sending 2d summons </a:t>
            </a:r>
            <a:r>
              <a:rPr lang="en-US" dirty="0"/>
              <a:t>to </a:t>
            </a:r>
            <a:r>
              <a:rPr lang="en-US" dirty="0" err="1"/>
              <a:t>nonresponders</a:t>
            </a:r>
            <a:r>
              <a:rPr lang="en-US" dirty="0"/>
              <a:t> and FTAs (failure to appear)</a:t>
            </a:r>
          </a:p>
          <a:p>
            <a:r>
              <a:rPr lang="en-US" dirty="0"/>
              <a:t>Research:  </a:t>
            </a:r>
            <a:r>
              <a:rPr lang="en-US" dirty="0">
                <a:solidFill>
                  <a:srgbClr val="FFFF00"/>
                </a:solidFill>
              </a:rPr>
              <a:t>Clarifying qualification status of ex-felons </a:t>
            </a:r>
            <a:r>
              <a:rPr lang="en-US" dirty="0"/>
              <a:t>whose civil rights have been restored by Governor</a:t>
            </a:r>
          </a:p>
          <a:p>
            <a:r>
              <a:rPr lang="en-US" dirty="0">
                <a:solidFill>
                  <a:srgbClr val="FFFF00"/>
                </a:solidFill>
              </a:rPr>
              <a:t>Shortening length of service</a:t>
            </a:r>
            <a:r>
              <a:rPr lang="en-US" dirty="0"/>
              <a:t>.  Polk County: 1 week or 1 trial.   Such steps reduce excusal rate for hardship, especially for financial reasons</a:t>
            </a:r>
          </a:p>
          <a:p>
            <a:endParaRPr lang="en-US" dirty="0"/>
          </a:p>
          <a:p>
            <a:endParaRPr lang="en-US" dirty="0"/>
          </a:p>
          <a:p>
            <a:endParaRPr lang="en-US" dirty="0"/>
          </a:p>
        </p:txBody>
      </p:sp>
    </p:spTree>
    <p:extLst>
      <p:ext uri="{BB962C8B-B14F-4D97-AF65-F5344CB8AC3E}">
        <p14:creationId xmlns:p14="http://schemas.microsoft.com/office/powerpoint/2010/main" val="413924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Iowa Code 607A requires selection authorities to maintain such records and make them available for public inspection.</a:t>
            </a:r>
          </a:p>
          <a:p>
            <a:r>
              <a:rPr lang="en-US" dirty="0">
                <a:solidFill>
                  <a:srgbClr val="FF0000"/>
                </a:solidFill>
              </a:rPr>
              <a:t>Plain holds D is entitled to information on racial composition of the jury venires</a:t>
            </a:r>
            <a:r>
              <a:rPr lang="en-US" dirty="0"/>
              <a:t>—as a matter of constitutional law--recognizing the fair cross section requirement w/o meaning if D were denied this data</a:t>
            </a:r>
            <a:r>
              <a:rPr lang="en-US" dirty="0" smtClean="0"/>
              <a:t>.  </a:t>
            </a:r>
            <a:r>
              <a:rPr lang="en-US" dirty="0" smtClean="0">
                <a:solidFill>
                  <a:srgbClr val="FF0000"/>
                </a:solidFill>
              </a:rPr>
              <a:t>To be effective, D needs to request records pre-trial in anticipation of FCS challenge.   State v. Stevenson (pending Linn County).</a:t>
            </a:r>
            <a:endParaRPr lang="en-US" dirty="0">
              <a:solidFill>
                <a:srgbClr val="FF0000"/>
              </a:solidFill>
            </a:endParaRPr>
          </a:p>
          <a:p>
            <a:r>
              <a:rPr lang="en-US" dirty="0"/>
              <a:t>Federal Jury Selection and Service Act, 28 U.S.C. §§1861-1878, provides detailed procedures on access of counsel to jury demographic  data and can serve as model for Iowa to consider.</a:t>
            </a:r>
          </a:p>
        </p:txBody>
      </p:sp>
      <p:sp>
        <p:nvSpPr>
          <p:cNvPr id="3" name="Title 2"/>
          <p:cNvSpPr>
            <a:spLocks noGrp="1"/>
          </p:cNvSpPr>
          <p:nvPr>
            <p:ph type="title"/>
          </p:nvPr>
        </p:nvSpPr>
        <p:spPr>
          <a:xfrm>
            <a:off x="353291" y="365125"/>
            <a:ext cx="11000509" cy="1325563"/>
          </a:xfrm>
        </p:spPr>
        <p:txBody>
          <a:bodyPr/>
          <a:lstStyle/>
          <a:p>
            <a:r>
              <a:rPr lang="en-US" dirty="0">
                <a:solidFill>
                  <a:srgbClr val="FF0000"/>
                </a:solidFill>
              </a:rPr>
              <a:t>D’s Right to Jury Data Is Critical to Prove Systematic Exclusion &amp; Transparency</a:t>
            </a:r>
          </a:p>
        </p:txBody>
      </p:sp>
    </p:spTree>
    <p:extLst>
      <p:ext uri="{BB962C8B-B14F-4D97-AF65-F5344CB8AC3E}">
        <p14:creationId xmlns:p14="http://schemas.microsoft.com/office/powerpoint/2010/main" val="387322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Jury pool demographic data should be posted and maintained on Court’s web site</a:t>
            </a:r>
          </a:p>
        </p:txBody>
      </p:sp>
      <p:sp>
        <p:nvSpPr>
          <p:cNvPr id="3" name="Content Placeholder 2"/>
          <p:cNvSpPr>
            <a:spLocks noGrp="1"/>
          </p:cNvSpPr>
          <p:nvPr>
            <p:ph idx="1"/>
          </p:nvPr>
        </p:nvSpPr>
        <p:spPr/>
        <p:txBody>
          <a:bodyPr>
            <a:normAutofit lnSpcReduction="10000"/>
          </a:bodyPr>
          <a:lstStyle/>
          <a:p>
            <a:r>
              <a:rPr lang="en-US" dirty="0"/>
              <a:t>Reality is the </a:t>
            </a:r>
            <a:r>
              <a:rPr lang="en-US" dirty="0">
                <a:solidFill>
                  <a:srgbClr val="FFFF00"/>
                </a:solidFill>
              </a:rPr>
              <a:t>current development of jury pool is entirely an internal court operation and invisible to public and part</a:t>
            </a:r>
            <a:r>
              <a:rPr lang="en-US" dirty="0"/>
              <a:t>ies.   </a:t>
            </a:r>
            <a:r>
              <a:rPr lang="en-US" dirty="0">
                <a:solidFill>
                  <a:srgbClr val="FF0000"/>
                </a:solidFill>
              </a:rPr>
              <a:t>Lack of transparency precludes mid-course correction by Court and jury manager and inhibits defense counsel from knowing whether the jury pools reflect a fair cross section. </a:t>
            </a:r>
          </a:p>
          <a:p>
            <a:r>
              <a:rPr lang="en-US" dirty="0">
                <a:solidFill>
                  <a:srgbClr val="FFFF00"/>
                </a:solidFill>
              </a:rPr>
              <a:t>It is too late for D to make F-C motion when D sees jury pool on day of trial.</a:t>
            </a:r>
            <a:r>
              <a:rPr lang="en-US" dirty="0"/>
              <a:t>   It is too late for correction.  How can D or community know if jury pool reflects fair cross section without data publicly  available? </a:t>
            </a:r>
          </a:p>
          <a:p>
            <a:r>
              <a:rPr lang="en-US" dirty="0" err="1"/>
              <a:t>Chernoff</a:t>
            </a:r>
            <a:r>
              <a:rPr lang="en-US" dirty="0"/>
              <a:t> proposes transparency:  Courts should post and maintain jury demographic data on web pages.  Research:  Federal AO-12, U.S. Judicial Conf. 2014 Annual Report; New York.  </a:t>
            </a:r>
          </a:p>
          <a:p>
            <a:endParaRPr lang="en-US" dirty="0"/>
          </a:p>
        </p:txBody>
      </p:sp>
    </p:spTree>
    <p:extLst>
      <p:ext uri="{BB962C8B-B14F-4D97-AF65-F5344CB8AC3E}">
        <p14:creationId xmlns:p14="http://schemas.microsoft.com/office/powerpoint/2010/main" val="2534999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Court system must monitor and report demographic jury pool data</a:t>
            </a:r>
          </a:p>
        </p:txBody>
      </p:sp>
      <p:sp>
        <p:nvSpPr>
          <p:cNvPr id="3" name="Content Placeholder 2"/>
          <p:cNvSpPr>
            <a:spLocks noGrp="1"/>
          </p:cNvSpPr>
          <p:nvPr>
            <p:ph idx="1"/>
          </p:nvPr>
        </p:nvSpPr>
        <p:spPr/>
        <p:txBody>
          <a:bodyPr>
            <a:normAutofit lnSpcReduction="10000"/>
          </a:bodyPr>
          <a:lstStyle/>
          <a:p>
            <a:r>
              <a:rPr lang="en-US" dirty="0"/>
              <a:t>As recommended by Governor’s Working Group, </a:t>
            </a:r>
            <a:r>
              <a:rPr lang="en-US" dirty="0">
                <a:solidFill>
                  <a:srgbClr val="FFFF00"/>
                </a:solidFill>
              </a:rPr>
              <a:t>State Court Administration (SCA) and local jury managers must monitor and report cumulative/aggregate demographic data at each step of the jury selection process, including exercise of discretionary strikes</a:t>
            </a:r>
            <a:r>
              <a:rPr lang="en-US" dirty="0"/>
              <a:t>.</a:t>
            </a:r>
          </a:p>
          <a:p>
            <a:r>
              <a:rPr lang="en-US" dirty="0"/>
              <a:t>Juror questionnaire should better explain purpose of reporting race and ethnicity to further goal of representative juries.</a:t>
            </a:r>
          </a:p>
          <a:p>
            <a:r>
              <a:rPr lang="en-US" dirty="0">
                <a:solidFill>
                  <a:srgbClr val="FFFF00"/>
                </a:solidFill>
              </a:rPr>
              <a:t>Recommend legislation authorizing Department of Motor Vehicles to ask applicants for drivers licenses and </a:t>
            </a:r>
            <a:r>
              <a:rPr lang="en-US" dirty="0" err="1">
                <a:solidFill>
                  <a:srgbClr val="FFFF00"/>
                </a:solidFill>
              </a:rPr>
              <a:t>nonoperator</a:t>
            </a:r>
            <a:r>
              <a:rPr lang="en-US" dirty="0">
                <a:solidFill>
                  <a:srgbClr val="FFFF00"/>
                </a:solidFill>
              </a:rPr>
              <a:t> IDs to self report race and ethnicity</a:t>
            </a:r>
            <a:r>
              <a:rPr lang="en-US" dirty="0"/>
              <a:t>.   </a:t>
            </a:r>
            <a:r>
              <a:rPr lang="en-US" dirty="0">
                <a:solidFill>
                  <a:srgbClr val="FF0000"/>
                </a:solidFill>
              </a:rPr>
              <a:t>Such information will enable SCA </a:t>
            </a:r>
            <a:r>
              <a:rPr lang="en-US" dirty="0" smtClean="0">
                <a:solidFill>
                  <a:srgbClr val="FF0000"/>
                </a:solidFill>
              </a:rPr>
              <a:t>to know race </a:t>
            </a:r>
            <a:r>
              <a:rPr lang="en-US" dirty="0">
                <a:solidFill>
                  <a:srgbClr val="FF0000"/>
                </a:solidFill>
              </a:rPr>
              <a:t>makeup at front end of selection process and enable early correction of any apparent underrepresentation.   </a:t>
            </a:r>
          </a:p>
        </p:txBody>
      </p:sp>
    </p:spTree>
    <p:extLst>
      <p:ext uri="{BB962C8B-B14F-4D97-AF65-F5344CB8AC3E}">
        <p14:creationId xmlns:p14="http://schemas.microsoft.com/office/powerpoint/2010/main" val="2817748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Training of court personnel so they can monitor and report race and ethnicity</a:t>
            </a:r>
          </a:p>
        </p:txBody>
      </p:sp>
      <p:sp>
        <p:nvSpPr>
          <p:cNvPr id="3" name="Content Placeholder 2"/>
          <p:cNvSpPr>
            <a:spLocks noGrp="1"/>
          </p:cNvSpPr>
          <p:nvPr>
            <p:ph idx="1"/>
          </p:nvPr>
        </p:nvSpPr>
        <p:spPr/>
        <p:txBody>
          <a:bodyPr/>
          <a:lstStyle/>
          <a:p>
            <a:r>
              <a:rPr lang="en-US" dirty="0"/>
              <a:t>So they can report as to individuals who do not report race and ethnicity on Juror Questionnaire, </a:t>
            </a:r>
            <a:r>
              <a:rPr lang="en-US" dirty="0">
                <a:solidFill>
                  <a:srgbClr val="FF0000"/>
                </a:solidFill>
              </a:rPr>
              <a:t>court personnel will need to be trained to identify race and ethnicity of prospective ju</a:t>
            </a:r>
            <a:r>
              <a:rPr lang="en-US" dirty="0"/>
              <a:t>rors.  </a:t>
            </a:r>
          </a:p>
          <a:p>
            <a:r>
              <a:rPr lang="en-US" dirty="0"/>
              <a:t>Enlist assistance of Iowa Civil Rights Commission or Federal EEOC or HUD to provide necessary training.   Human resources personnel and mortgage lending personnel have been trained and have been observing, determining, and reporting race and ethnicity of applicants for over 50 years, as required by Federal law. </a:t>
            </a:r>
          </a:p>
          <a:p>
            <a:r>
              <a:rPr lang="en-US" dirty="0"/>
              <a:t>Such monitoring and reporting enables identification of any steps in the jury selection process that may be having a disparate impact.</a:t>
            </a:r>
          </a:p>
          <a:p>
            <a:endParaRPr lang="en-US" dirty="0"/>
          </a:p>
        </p:txBody>
      </p:sp>
    </p:spTree>
    <p:extLst>
      <p:ext uri="{BB962C8B-B14F-4D97-AF65-F5344CB8AC3E}">
        <p14:creationId xmlns:p14="http://schemas.microsoft.com/office/powerpoint/2010/main" val="4148606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Judge </a:t>
            </a:r>
            <a:r>
              <a:rPr lang="en-US" dirty="0" err="1">
                <a:solidFill>
                  <a:srgbClr val="FF0000"/>
                </a:solidFill>
              </a:rPr>
              <a:t>Sackett</a:t>
            </a:r>
            <a:r>
              <a:rPr lang="en-US" dirty="0">
                <a:solidFill>
                  <a:srgbClr val="FF0000"/>
                </a:solidFill>
              </a:rPr>
              <a:t>: biases are counter-balanced when decision makers are racially diverse</a:t>
            </a:r>
          </a:p>
        </p:txBody>
      </p:sp>
      <p:sp>
        <p:nvSpPr>
          <p:cNvPr id="3" name="Content Placeholder 2"/>
          <p:cNvSpPr>
            <a:spLocks noGrp="1"/>
          </p:cNvSpPr>
          <p:nvPr>
            <p:ph idx="1"/>
          </p:nvPr>
        </p:nvSpPr>
        <p:spPr/>
        <p:txBody>
          <a:bodyPr>
            <a:normAutofit/>
          </a:bodyPr>
          <a:lstStyle/>
          <a:p>
            <a:r>
              <a:rPr lang="en-US" dirty="0"/>
              <a:t>“Our justice system is fairer when we include in the decision making a wide cross-section of our population.   There is substantial support for the proposition that decision makers are fairer when the persons making the decisions come from different corners.  </a:t>
            </a:r>
            <a:r>
              <a:rPr lang="en-US" dirty="0">
                <a:solidFill>
                  <a:srgbClr val="FFFF00"/>
                </a:solidFill>
              </a:rPr>
              <a:t>Counter-balancing of various biases is critical to the accurate application of the common sense of the community to the facts of any given case.  </a:t>
            </a:r>
            <a:r>
              <a:rPr lang="en-US" dirty="0"/>
              <a:t>* * *  I feel it is extremely important that a nonwhite defendant has persons on his or her jury panel that are nonwhite and that the juror panel will be fairer and there will be less chance that the decision makers intentionally or unintentionally employ racial bias in the decision making process.”  </a:t>
            </a:r>
            <a:r>
              <a:rPr lang="en-US" dirty="0">
                <a:solidFill>
                  <a:srgbClr val="FF0000"/>
                </a:solidFill>
              </a:rPr>
              <a:t>State v. Watkins</a:t>
            </a:r>
            <a:r>
              <a:rPr lang="en-US" dirty="0"/>
              <a:t>, 494 N.W.2d 438 </a:t>
            </a:r>
            <a:r>
              <a:rPr lang="en-US" dirty="0">
                <a:solidFill>
                  <a:srgbClr val="FFFF00"/>
                </a:solidFill>
              </a:rPr>
              <a:t>(1992)</a:t>
            </a:r>
          </a:p>
        </p:txBody>
      </p:sp>
    </p:spTree>
    <p:extLst>
      <p:ext uri="{BB962C8B-B14F-4D97-AF65-F5344CB8AC3E}">
        <p14:creationId xmlns:p14="http://schemas.microsoft.com/office/powerpoint/2010/main" val="74769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Judge </a:t>
            </a:r>
            <a:r>
              <a:rPr lang="en-US" dirty="0" err="1">
                <a:solidFill>
                  <a:srgbClr val="FF0000"/>
                </a:solidFill>
              </a:rPr>
              <a:t>Sackett</a:t>
            </a:r>
            <a:r>
              <a:rPr lang="en-US" dirty="0">
                <a:solidFill>
                  <a:srgbClr val="FF0000"/>
                </a:solidFill>
              </a:rPr>
              <a:t>:  6-person juries much more likely to be all-white than 12-person juries </a:t>
            </a:r>
          </a:p>
        </p:txBody>
      </p:sp>
      <p:sp>
        <p:nvSpPr>
          <p:cNvPr id="3" name="Content Placeholder 2"/>
          <p:cNvSpPr>
            <a:spLocks noGrp="1"/>
          </p:cNvSpPr>
          <p:nvPr>
            <p:ph idx="1"/>
          </p:nvPr>
        </p:nvSpPr>
        <p:spPr/>
        <p:txBody>
          <a:bodyPr/>
          <a:lstStyle/>
          <a:p>
            <a:r>
              <a:rPr lang="en-US" dirty="0"/>
              <a:t>“</a:t>
            </a:r>
            <a:r>
              <a:rPr lang="en-US" dirty="0">
                <a:solidFill>
                  <a:srgbClr val="FF0000"/>
                </a:solidFill>
              </a:rPr>
              <a:t>If a minority viewpoint is shared by 10 percent of the community, 28.2 percent of 12-member juries may be expected to have no minority representation, but 53.1 percent of 6-member juries would have none.   </a:t>
            </a:r>
            <a:r>
              <a:rPr lang="en-US" dirty="0"/>
              <a:t>34 percent of 12-member panels could be expected to have two minority members, while only 11 percent of 6-member panels would have two.”  State v. Watkins (Conc. Op.)</a:t>
            </a:r>
          </a:p>
          <a:p>
            <a:r>
              <a:rPr lang="en-US" dirty="0"/>
              <a:t>Given the very small number of jury trials in Iowa each year, the NAACP submits the important justice values that are furthered by racially diverse juries outweigh the slight burden of jury service that 12-person juries would impose on a small number of citizens. </a:t>
            </a:r>
          </a:p>
        </p:txBody>
      </p:sp>
    </p:spTree>
    <p:extLst>
      <p:ext uri="{BB962C8B-B14F-4D97-AF65-F5344CB8AC3E}">
        <p14:creationId xmlns:p14="http://schemas.microsoft.com/office/powerpoint/2010/main" val="3416653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“While there is general agreement that courts should address the problem of implicit bias in the courtroom, courts have broad discretion about how to do so.  One way is to give implicit bias jury instructions.  </a:t>
            </a:r>
            <a:r>
              <a:rPr lang="en-US" dirty="0">
                <a:solidFill>
                  <a:srgbClr val="FFFF00"/>
                </a:solidFill>
              </a:rPr>
              <a:t>We strongly encourage district courts to be proactive about addressing implicit bias</a:t>
            </a:r>
            <a:r>
              <a:rPr lang="en-US" dirty="0"/>
              <a:t>; however, we do not mandate a singular method of doing so.”</a:t>
            </a:r>
          </a:p>
          <a:p>
            <a:r>
              <a:rPr lang="en-US" dirty="0"/>
              <a:t>C.J. Cady Concurs:  “It is as important to address implicit bias in jury instructions as it is to address racial diversity in jury selection.</a:t>
            </a:r>
          </a:p>
          <a:p>
            <a:r>
              <a:rPr lang="en-US" dirty="0">
                <a:solidFill>
                  <a:srgbClr val="FFFF00"/>
                </a:solidFill>
              </a:rPr>
              <a:t>NAACP believes Court’s concern re implicit bias should be basis to strengthen procedural protections against peremptory challenges removing minority jurors.   </a:t>
            </a:r>
          </a:p>
        </p:txBody>
      </p:sp>
      <p:sp>
        <p:nvSpPr>
          <p:cNvPr id="3" name="Title 2"/>
          <p:cNvSpPr>
            <a:spLocks noGrp="1"/>
          </p:cNvSpPr>
          <p:nvPr>
            <p:ph type="title"/>
          </p:nvPr>
        </p:nvSpPr>
        <p:spPr/>
        <p:txBody>
          <a:bodyPr/>
          <a:lstStyle/>
          <a:p>
            <a:r>
              <a:rPr lang="en-US" i="1" dirty="0">
                <a:solidFill>
                  <a:srgbClr val="FF0000"/>
                </a:solidFill>
              </a:rPr>
              <a:t>State v. Plain</a:t>
            </a:r>
            <a:r>
              <a:rPr lang="en-US" dirty="0">
                <a:solidFill>
                  <a:srgbClr val="FF0000"/>
                </a:solidFill>
              </a:rPr>
              <a:t>:   District courts encouraged to be proactive to address implicit bias </a:t>
            </a:r>
          </a:p>
        </p:txBody>
      </p:sp>
    </p:spTree>
    <p:extLst>
      <p:ext uri="{BB962C8B-B14F-4D97-AF65-F5344CB8AC3E}">
        <p14:creationId xmlns:p14="http://schemas.microsoft.com/office/powerpoint/2010/main" val="110388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Plain</a:t>
            </a:r>
            <a:r>
              <a:rPr lang="en-US" dirty="0">
                <a:solidFill>
                  <a:srgbClr val="FF0000"/>
                </a:solidFill>
              </a:rPr>
              <a:t> Progress</a:t>
            </a:r>
          </a:p>
        </p:txBody>
      </p:sp>
      <p:sp>
        <p:nvSpPr>
          <p:cNvPr id="3" name="Content Placeholder 2"/>
          <p:cNvSpPr>
            <a:spLocks noGrp="1"/>
          </p:cNvSpPr>
          <p:nvPr>
            <p:ph idx="1"/>
          </p:nvPr>
        </p:nvSpPr>
        <p:spPr/>
        <p:txBody>
          <a:bodyPr/>
          <a:lstStyle/>
          <a:p>
            <a:r>
              <a:rPr lang="en-US" dirty="0"/>
              <a:t>State v. Plain, Iowa Supreme Court 2017</a:t>
            </a:r>
          </a:p>
          <a:p>
            <a:r>
              <a:rPr lang="en-US" dirty="0"/>
              <a:t>Foster v. Chatman, SCOTUS 2016</a:t>
            </a:r>
          </a:p>
          <a:p>
            <a:r>
              <a:rPr lang="en-US" dirty="0"/>
              <a:t>People v. Gutierrez, California Supreme Court 2017</a:t>
            </a:r>
          </a:p>
          <a:p>
            <a:r>
              <a:rPr lang="en-US" dirty="0"/>
              <a:t>Pena-Rodriguez v. Colorado, SCOTUS 2017</a:t>
            </a:r>
          </a:p>
          <a:p>
            <a:r>
              <a:rPr lang="en-US" dirty="0"/>
              <a:t>Enactment of amendments to Iowa Code 607A, 2017</a:t>
            </a:r>
          </a:p>
          <a:p>
            <a:r>
              <a:rPr lang="en-US" dirty="0"/>
              <a:t>Iowa Supreme Court Advisory Committee on Jury Selection, 2017</a:t>
            </a:r>
          </a:p>
          <a:p>
            <a:r>
              <a:rPr lang="en-US" dirty="0"/>
              <a:t>Washington Supreme Court, General Rule 37 (April 2018)</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15102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9545" y="1433944"/>
            <a:ext cx="11346873" cy="5424055"/>
          </a:xfrm>
        </p:spPr>
        <p:txBody>
          <a:bodyPr wrap="square" numCol="1" anchor="t" anchorCtr="0" compatLnSpc="1">
            <a:prstTxWarp prst="textNoShape">
              <a:avLst/>
            </a:prstTxWarp>
            <a:noAutofit/>
          </a:bodyPr>
          <a:lstStyle/>
          <a:p>
            <a:pPr marL="285750" indent="-285750">
              <a:buFont typeface="Arial" charset="0"/>
              <a:buChar char="•"/>
            </a:pPr>
            <a:r>
              <a:rPr lang="en-US" altLang="zh-CN" sz="3200" dirty="0">
                <a:latin typeface="Calibri" charset="0"/>
              </a:rPr>
              <a:t>Federal Judge Mark Bennett has demonstrated that implicit bias is very insidious because </a:t>
            </a:r>
            <a:r>
              <a:rPr lang="en-US" altLang="zh-CN" sz="3200" dirty="0">
                <a:solidFill>
                  <a:srgbClr val="FFFF00"/>
                </a:solidFill>
                <a:latin typeface="Calibri" charset="0"/>
              </a:rPr>
              <a:t>a person can be influenced by unconscious racism even though she believes she is committed to equality and nondiscrimination</a:t>
            </a:r>
            <a:r>
              <a:rPr lang="en-US" altLang="zh-CN" sz="3200" dirty="0">
                <a:latin typeface="Calibri" charset="0"/>
              </a:rPr>
              <a:t>.   Harvard has a long-time study of Implicit Bias from race to gender to color, etc.</a:t>
            </a:r>
          </a:p>
          <a:p>
            <a:pPr marL="285750" indent="-285750">
              <a:buFont typeface="Arial" charset="0"/>
              <a:buChar char="•"/>
            </a:pPr>
            <a:r>
              <a:rPr lang="en-US" altLang="zh-CN" sz="3200" u="sng" dirty="0">
                <a:latin typeface="Calibri" charset="0"/>
                <a:hlinkClick r:id="rId2"/>
              </a:rPr>
              <a:t>If you go to Project Implicit web site, you can take anonymous test:   </a:t>
            </a:r>
            <a:r>
              <a:rPr lang="en-US" altLang="zh-CN" sz="3200" dirty="0">
                <a:latin typeface="Calibri" charset="0"/>
                <a:hlinkClick r:id="rId2"/>
              </a:rPr>
              <a:t>https://implicit.harvard.edu/implicit/selectatest.html</a:t>
            </a:r>
            <a:r>
              <a:rPr lang="en-US" altLang="zh-CN" sz="3200" dirty="0">
                <a:latin typeface="Calibri" charset="0"/>
              </a:rPr>
              <a:t>.   </a:t>
            </a:r>
          </a:p>
          <a:p>
            <a:pPr marL="285750" indent="-285750">
              <a:buFont typeface="Arial" charset="0"/>
              <a:buChar char="•"/>
            </a:pPr>
            <a:r>
              <a:rPr lang="en-US" altLang="zh-CN" sz="3200" dirty="0">
                <a:latin typeface="Calibri" charset="0"/>
              </a:rPr>
              <a:t>Judge Bennett’s Harvard Journal article:  </a:t>
            </a:r>
            <a:r>
              <a:rPr lang="en-US" altLang="zh-CN" sz="3200" dirty="0">
                <a:latin typeface="Calibri" charset="0"/>
                <a:hlinkClick r:id="rId3"/>
              </a:rPr>
              <a:t>http://hlpronline.com/wp-content/uploads/2010/02/bennett_batson.pdf</a:t>
            </a:r>
            <a:r>
              <a:rPr lang="en-US" altLang="zh-CN" sz="3200" dirty="0">
                <a:latin typeface="Calibri" charset="0"/>
              </a:rPr>
              <a:t>.   </a:t>
            </a:r>
          </a:p>
        </p:txBody>
      </p:sp>
      <p:sp>
        <p:nvSpPr>
          <p:cNvPr id="3" name="Title 2"/>
          <p:cNvSpPr>
            <a:spLocks noGrp="1"/>
          </p:cNvSpPr>
          <p:nvPr>
            <p:ph type="title"/>
          </p:nvPr>
        </p:nvSpPr>
        <p:spPr/>
        <p:txBody>
          <a:bodyPr/>
          <a:lstStyle/>
          <a:p>
            <a:pPr eaLnBrk="1" hangingPunct="1">
              <a:defRPr/>
            </a:pPr>
            <a:r>
              <a:rPr lang="en-US" i="1" dirty="0">
                <a:solidFill>
                  <a:srgbClr val="FF0000"/>
                </a:solidFill>
              </a:rPr>
              <a:t>Plain</a:t>
            </a:r>
            <a:r>
              <a:rPr lang="en-US" dirty="0">
                <a:solidFill>
                  <a:srgbClr val="FF0000"/>
                </a:solidFill>
              </a:rPr>
              <a:t> Conc. Opinion cites Judge Bennett re Implicit bias and Batson ineffectiveness</a:t>
            </a:r>
          </a:p>
        </p:txBody>
      </p:sp>
    </p:spTree>
    <p:extLst>
      <p:ext uri="{BB962C8B-B14F-4D97-AF65-F5344CB8AC3E}">
        <p14:creationId xmlns:p14="http://schemas.microsoft.com/office/powerpoint/2010/main" val="127769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 proactive response to implicit bias requires reconsideration of trial judge role</a:t>
            </a:r>
          </a:p>
        </p:txBody>
      </p:sp>
      <p:sp>
        <p:nvSpPr>
          <p:cNvPr id="3" name="Content Placeholder 2"/>
          <p:cNvSpPr>
            <a:spLocks noGrp="1"/>
          </p:cNvSpPr>
          <p:nvPr>
            <p:ph idx="1"/>
          </p:nvPr>
        </p:nvSpPr>
        <p:spPr/>
        <p:txBody>
          <a:bodyPr>
            <a:normAutofit fontScale="92500" lnSpcReduction="10000"/>
          </a:bodyPr>
          <a:lstStyle/>
          <a:p>
            <a:r>
              <a:rPr lang="en-US" dirty="0"/>
              <a:t>NAACP submits that Plain’s mandate that trial judges be proactive in addressing implicit bias has major implications for the final stage of the jury selection process: the exercise of peremptory/discretionary strikes.  </a:t>
            </a:r>
          </a:p>
          <a:p>
            <a:r>
              <a:rPr lang="en-US" dirty="0"/>
              <a:t>NAACP: reconsideration by the Iowa Court of limited role it set for trial judges when they consider allegedly discriminatory strikes is warranted.</a:t>
            </a:r>
          </a:p>
          <a:p>
            <a:r>
              <a:rPr lang="en-US" dirty="0">
                <a:solidFill>
                  <a:srgbClr val="FFFF00"/>
                </a:solidFill>
              </a:rPr>
              <a:t>State v. </a:t>
            </a:r>
            <a:r>
              <a:rPr lang="en-US" dirty="0" err="1">
                <a:solidFill>
                  <a:srgbClr val="FFFF00"/>
                </a:solidFill>
              </a:rPr>
              <a:t>Mootz</a:t>
            </a:r>
            <a:r>
              <a:rPr lang="en-US" dirty="0">
                <a:solidFill>
                  <a:srgbClr val="FFFF00"/>
                </a:solidFill>
              </a:rPr>
              <a:t>, </a:t>
            </a:r>
            <a:r>
              <a:rPr lang="en-US" dirty="0"/>
              <a:t>808 N.W.2d 207 (Iowa 2012) reversed trial judge ruling that denied a discretionary strike by D, </a:t>
            </a:r>
            <a:r>
              <a:rPr lang="en-US" dirty="0">
                <a:solidFill>
                  <a:srgbClr val="FFFF00"/>
                </a:solidFill>
              </a:rPr>
              <a:t>cautioning judge should raise Batson </a:t>
            </a:r>
            <a:r>
              <a:rPr lang="en-US" dirty="0" err="1">
                <a:solidFill>
                  <a:srgbClr val="FFFF00"/>
                </a:solidFill>
              </a:rPr>
              <a:t>sua</a:t>
            </a:r>
            <a:r>
              <a:rPr lang="en-US" dirty="0">
                <a:solidFill>
                  <a:srgbClr val="FFFF00"/>
                </a:solidFill>
              </a:rPr>
              <a:t> </a:t>
            </a:r>
            <a:r>
              <a:rPr lang="en-US" dirty="0" err="1">
                <a:solidFill>
                  <a:srgbClr val="FFFF00"/>
                </a:solidFill>
              </a:rPr>
              <a:t>sponte</a:t>
            </a:r>
            <a:r>
              <a:rPr lang="en-US" dirty="0">
                <a:solidFill>
                  <a:srgbClr val="FFFF00"/>
                </a:solidFill>
              </a:rPr>
              <a:t> only when she has observed “an abundantly clear” prima facie case of discrimination: “neutral role of trial judge” must be maintained.   </a:t>
            </a:r>
          </a:p>
          <a:p>
            <a:r>
              <a:rPr lang="en-US" dirty="0">
                <a:solidFill>
                  <a:srgbClr val="FFFF00"/>
                </a:solidFill>
              </a:rPr>
              <a:t>Compare:</a:t>
            </a:r>
            <a:r>
              <a:rPr lang="en-US" dirty="0"/>
              <a:t>  </a:t>
            </a:r>
            <a:r>
              <a:rPr lang="en-US" dirty="0">
                <a:solidFill>
                  <a:srgbClr val="FFFF00"/>
                </a:solidFill>
              </a:rPr>
              <a:t>“The trial judge, as the presiding officer of the court, should take the necessary steps to ensure that discrimination will not mar the proceedings in his courtroom.”   State v. Evans</a:t>
            </a:r>
            <a:r>
              <a:rPr lang="en-US" dirty="0"/>
              <a:t>, 998P.2d 373 (Wash. 2000).</a:t>
            </a:r>
          </a:p>
        </p:txBody>
      </p:sp>
    </p:spTree>
    <p:extLst>
      <p:ext uri="{BB962C8B-B14F-4D97-AF65-F5344CB8AC3E}">
        <p14:creationId xmlns:p14="http://schemas.microsoft.com/office/powerpoint/2010/main" val="1214451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Calibri" charset="0"/>
                <a:ea typeface="宋体" charset="0"/>
              </a:rPr>
              <a:t>Lawyers Exercising</a:t>
            </a:r>
            <a:br>
              <a:rPr lang="en-US" dirty="0">
                <a:solidFill>
                  <a:srgbClr val="FF0000"/>
                </a:solidFill>
                <a:latin typeface="Calibri" charset="0"/>
                <a:ea typeface="宋体" charset="0"/>
              </a:rPr>
            </a:br>
            <a:r>
              <a:rPr lang="en-US" dirty="0">
                <a:solidFill>
                  <a:srgbClr val="FF0000"/>
                </a:solidFill>
                <a:latin typeface="Calibri" charset="0"/>
                <a:ea typeface="宋体" charset="0"/>
              </a:rPr>
              <a:t>Peremptory</a:t>
            </a:r>
            <a:br>
              <a:rPr lang="en-US" dirty="0">
                <a:solidFill>
                  <a:srgbClr val="FF0000"/>
                </a:solidFill>
                <a:latin typeface="Calibri" charset="0"/>
                <a:ea typeface="宋体" charset="0"/>
              </a:rPr>
            </a:br>
            <a:r>
              <a:rPr lang="en-US" dirty="0">
                <a:solidFill>
                  <a:srgbClr val="FF0000"/>
                </a:solidFill>
                <a:latin typeface="Calibri" charset="0"/>
                <a:ea typeface="宋体" charset="0"/>
              </a:rPr>
              <a:t>Challenges/Strikes</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839788" y="2348344"/>
            <a:ext cx="3932237" cy="3520643"/>
          </a:xfrm>
        </p:spPr>
        <p:txBody>
          <a:bodyPr/>
          <a:lstStyle/>
          <a:p>
            <a:r>
              <a:rPr lang="en-US" sz="2800" dirty="0">
                <a:latin typeface="Calibri" charset="0"/>
                <a:ea typeface="宋体" charset="0"/>
              </a:rPr>
              <a:t>Discretionary strikes of potential jurors.  </a:t>
            </a:r>
          </a:p>
          <a:p>
            <a:r>
              <a:rPr lang="en-US" sz="2800" dirty="0">
                <a:latin typeface="Calibri" charset="0"/>
                <a:ea typeface="宋体" charset="0"/>
              </a:rPr>
              <a:t>The lawyer does not have to give a reason for striking a person from the jury.   </a:t>
            </a:r>
          </a:p>
          <a:p>
            <a:endParaRPr lang="en-US" dirty="0"/>
          </a:p>
        </p:txBody>
      </p:sp>
      <p:pic>
        <p:nvPicPr>
          <p:cNvPr id="5" name="Picture Placeholder 4" descr="images.jpg"/>
          <p:cNvPicPr>
            <a:picLocks noChangeAspect="1"/>
          </p:cNvPicPr>
          <p:nvPr/>
        </p:nvPicPr>
        <p:blipFill>
          <a:blip r:embed="rId2">
            <a:extLst>
              <a:ext uri="{28A0092B-C50C-407E-A947-70E740481C1C}">
                <a14:useLocalDpi xmlns:a14="http://schemas.microsoft.com/office/drawing/2010/main" val="0"/>
              </a:ext>
            </a:extLst>
          </a:blip>
          <a:srcRect l="21614" r="21614"/>
          <a:stretch>
            <a:fillRect/>
          </a:stretch>
        </p:blipFill>
        <p:spPr bwMode="auto">
          <a:xfrm>
            <a:off x="5183188" y="147637"/>
            <a:ext cx="6705600" cy="6553200"/>
          </a:xfrm>
          <a:prstGeom prst="rect">
            <a:avLst/>
          </a:prstGeom>
        </p:spPr>
      </p:pic>
    </p:spTree>
    <p:extLst>
      <p:ext uri="{BB962C8B-B14F-4D97-AF65-F5344CB8AC3E}">
        <p14:creationId xmlns:p14="http://schemas.microsoft.com/office/powerpoint/2010/main" val="1837722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96291"/>
            <a:ext cx="10515600" cy="4680672"/>
          </a:xfrm>
        </p:spPr>
        <p:txBody>
          <a:bodyPr wrap="square" numCol="1" anchor="t" anchorCtr="0" compatLnSpc="1">
            <a:prstTxWarp prst="textNoShape">
              <a:avLst/>
            </a:prstTxWarp>
            <a:normAutofit fontScale="92500" lnSpcReduction="10000"/>
          </a:bodyPr>
          <a:lstStyle/>
          <a:p>
            <a:pPr eaLnBrk="1" hangingPunct="1">
              <a:lnSpc>
                <a:spcPct val="80000"/>
              </a:lnSpc>
            </a:pPr>
            <a:endParaRPr lang="en-US" altLang="zh-CN" dirty="0">
              <a:latin typeface="Calibri" charset="0"/>
              <a:ea typeface="宋体" charset="0"/>
              <a:cs typeface="宋体" charset="0"/>
            </a:endParaRPr>
          </a:p>
          <a:p>
            <a:pPr eaLnBrk="1" hangingPunct="1">
              <a:lnSpc>
                <a:spcPct val="80000"/>
              </a:lnSpc>
            </a:pPr>
            <a:r>
              <a:rPr lang="en-US" altLang="zh-CN" sz="3200" dirty="0">
                <a:solidFill>
                  <a:srgbClr val="FFFF00"/>
                </a:solidFill>
                <a:latin typeface="Calibri" charset="0"/>
                <a:ea typeface="宋体" charset="0"/>
                <a:cs typeface="宋体" charset="0"/>
              </a:rPr>
              <a:t>Challenges for Cause</a:t>
            </a:r>
            <a:r>
              <a:rPr lang="en-US" altLang="zh-CN" sz="3200" dirty="0">
                <a:latin typeface="Calibri" charset="0"/>
                <a:ea typeface="宋体" charset="0"/>
                <a:cs typeface="宋体" charset="0"/>
              </a:rPr>
              <a:t>.  Cause challenges are directed to an individual juror concerning some fact that would disqualify that person from serving on this particular case—</a:t>
            </a:r>
            <a:r>
              <a:rPr lang="en-US" altLang="zh-CN" sz="3200" dirty="0">
                <a:solidFill>
                  <a:srgbClr val="FFFF00"/>
                </a:solidFill>
                <a:latin typeface="Calibri" charset="0"/>
                <a:ea typeface="宋体" charset="0"/>
                <a:cs typeface="宋体" charset="0"/>
              </a:rPr>
              <a:t>close relationship with counsel or parties, having formed opinion on case</a:t>
            </a:r>
            <a:r>
              <a:rPr lang="en-US" altLang="zh-CN" sz="3200" dirty="0">
                <a:latin typeface="Calibri" charset="0"/>
                <a:ea typeface="宋体" charset="0"/>
                <a:cs typeface="宋体" charset="0"/>
              </a:rPr>
              <a:t>, etc. </a:t>
            </a:r>
          </a:p>
          <a:p>
            <a:pPr>
              <a:lnSpc>
                <a:spcPct val="80000"/>
              </a:lnSpc>
            </a:pPr>
            <a:r>
              <a:rPr lang="en-US" altLang="zh-CN" sz="3200" dirty="0">
                <a:latin typeface="Calibri" charset="0"/>
                <a:ea typeface="宋体" charset="0"/>
                <a:cs typeface="宋体" charset="0"/>
              </a:rPr>
              <a:t>If a challenge for cause is successful, the juror is excused and another prospective juror is seated and questioned until all challenges are exhausted. </a:t>
            </a:r>
          </a:p>
          <a:p>
            <a:pPr>
              <a:lnSpc>
                <a:spcPct val="80000"/>
              </a:lnSpc>
            </a:pPr>
            <a:r>
              <a:rPr lang="en-US" altLang="zh-CN" sz="3200" dirty="0">
                <a:solidFill>
                  <a:srgbClr val="FFFF00"/>
                </a:solidFill>
                <a:latin typeface="Calibri" charset="0"/>
                <a:ea typeface="宋体" charset="0"/>
                <a:cs typeface="宋体" charset="0"/>
              </a:rPr>
              <a:t>Peremptory Challenges/Discretionary Strikes</a:t>
            </a:r>
            <a:r>
              <a:rPr lang="en-US" altLang="zh-CN" sz="3200" dirty="0">
                <a:latin typeface="Calibri" charset="0"/>
                <a:ea typeface="宋体" charset="0"/>
                <a:cs typeface="宋体" charset="0"/>
              </a:rPr>
              <a:t>.  Each side is required to make discretionary strikes to excuse prospective jurors without stating a reason.   The number of strikes is set by statute, with more challenges allowed for most serious charges.   </a:t>
            </a:r>
          </a:p>
          <a:p>
            <a:pPr eaLnBrk="1" hangingPunct="1">
              <a:lnSpc>
                <a:spcPct val="80000"/>
              </a:lnSpc>
            </a:pPr>
            <a:endParaRPr lang="en-US" altLang="zh-CN" sz="3200" dirty="0">
              <a:latin typeface="Calibri" charset="0"/>
              <a:ea typeface="宋体" charset="0"/>
              <a:cs typeface="宋体" charset="0"/>
            </a:endParaRPr>
          </a:p>
          <a:p>
            <a:pPr eaLnBrk="1" hangingPunct="1">
              <a:lnSpc>
                <a:spcPct val="80000"/>
              </a:lnSpc>
            </a:pPr>
            <a:endParaRPr lang="en-US" altLang="zh-CN" sz="2400" dirty="0">
              <a:latin typeface="Calibri" charset="0"/>
              <a:ea typeface="宋体" charset="0"/>
              <a:cs typeface="宋体" charset="0"/>
            </a:endParaRPr>
          </a:p>
          <a:p>
            <a:pPr eaLnBrk="1" hangingPunct="1"/>
            <a:endParaRPr lang="en-US" dirty="0">
              <a:latin typeface="Franklin Gothic Medium" charset="0"/>
            </a:endParaRPr>
          </a:p>
        </p:txBody>
      </p:sp>
      <p:sp>
        <p:nvSpPr>
          <p:cNvPr id="3" name="Title 2"/>
          <p:cNvSpPr>
            <a:spLocks noGrp="1"/>
          </p:cNvSpPr>
          <p:nvPr>
            <p:ph type="title"/>
          </p:nvPr>
        </p:nvSpPr>
        <p:spPr>
          <a:noFill/>
        </p:spPr>
        <p:txBody>
          <a:bodyPr/>
          <a:lstStyle/>
          <a:p>
            <a:pPr eaLnBrk="1" hangingPunct="1">
              <a:defRPr/>
            </a:pPr>
            <a:r>
              <a:rPr lang="en-US" dirty="0">
                <a:solidFill>
                  <a:srgbClr val="FF0000"/>
                </a:solidFill>
              </a:rPr>
              <a:t>Challenges for Cause &amp; Discretionary Strikes</a:t>
            </a:r>
          </a:p>
        </p:txBody>
      </p:sp>
    </p:spTree>
    <p:extLst>
      <p:ext uri="{BB962C8B-B14F-4D97-AF65-F5344CB8AC3E}">
        <p14:creationId xmlns:p14="http://schemas.microsoft.com/office/powerpoint/2010/main" val="2004393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Felony conviction as basis for life time disqualification from Iowa jury service?</a:t>
            </a:r>
          </a:p>
        </p:txBody>
      </p:sp>
      <p:sp>
        <p:nvSpPr>
          <p:cNvPr id="3" name="Content Placeholder 2"/>
          <p:cNvSpPr>
            <a:spLocks noGrp="1"/>
          </p:cNvSpPr>
          <p:nvPr>
            <p:ph idx="1"/>
          </p:nvPr>
        </p:nvSpPr>
        <p:spPr/>
        <p:txBody>
          <a:bodyPr>
            <a:normAutofit fontScale="92500" lnSpcReduction="10000"/>
          </a:bodyPr>
          <a:lstStyle/>
          <a:p>
            <a:r>
              <a:rPr lang="en-US" dirty="0">
                <a:solidFill>
                  <a:srgbClr val="FFFF00"/>
                </a:solidFill>
              </a:rPr>
              <a:t>Iowa, 1 of 8 states, to disqualify felons from jury service for life. Iowa Code</a:t>
            </a:r>
          </a:p>
          <a:p>
            <a:r>
              <a:rPr lang="en-US" dirty="0"/>
              <a:t>28 U.S.C.§1865(b)(5) disqualifies a felon from jury service as long as “his civil rights have not been restored.”</a:t>
            </a:r>
          </a:p>
          <a:p>
            <a:r>
              <a:rPr lang="en-US" dirty="0">
                <a:solidFill>
                  <a:srgbClr val="FFFF00"/>
                </a:solidFill>
              </a:rPr>
              <a:t>Governors </a:t>
            </a:r>
            <a:r>
              <a:rPr lang="en-US" dirty="0" err="1">
                <a:solidFill>
                  <a:srgbClr val="FFFF00"/>
                </a:solidFill>
              </a:rPr>
              <a:t>Vilsack</a:t>
            </a:r>
            <a:r>
              <a:rPr lang="en-US" dirty="0">
                <a:solidFill>
                  <a:srgbClr val="FFFF00"/>
                </a:solidFill>
              </a:rPr>
              <a:t> and Culver issued Executive Orders </a:t>
            </a:r>
            <a:r>
              <a:rPr lang="en-US" dirty="0"/>
              <a:t>restoring the civil rights of persons convicted of crimes once they had fully discharged their sentences.   Orders specifically stated the persons could vote and hold public office; silent as to jury service.  </a:t>
            </a:r>
          </a:p>
          <a:p>
            <a:r>
              <a:rPr lang="en-US" dirty="0">
                <a:solidFill>
                  <a:srgbClr val="FFFF00"/>
                </a:solidFill>
              </a:rPr>
              <a:t>ABA Principle 2(A)(5) </a:t>
            </a:r>
            <a:r>
              <a:rPr lang="en-US" dirty="0"/>
              <a:t>disqualifies a felon from jury service while confined or under court supervision, but not after sentence has been completed.  </a:t>
            </a:r>
          </a:p>
          <a:p>
            <a:r>
              <a:rPr lang="en-US" dirty="0" err="1"/>
              <a:t>Kalt</a:t>
            </a:r>
            <a:r>
              <a:rPr lang="en-US" dirty="0"/>
              <a:t>, The Exclusion of Felons from Jury Service, 52 American </a:t>
            </a:r>
            <a:r>
              <a:rPr lang="en-US" dirty="0" err="1"/>
              <a:t>U.L.Rev</a:t>
            </a:r>
            <a:r>
              <a:rPr lang="en-US" dirty="0"/>
              <a:t>. 65-189 (2003).   Racially disparate impact of felon jury exclusion.</a:t>
            </a:r>
          </a:p>
        </p:txBody>
      </p:sp>
    </p:spTree>
    <p:extLst>
      <p:ext uri="{BB962C8B-B14F-4D97-AF65-F5344CB8AC3E}">
        <p14:creationId xmlns:p14="http://schemas.microsoft.com/office/powerpoint/2010/main" val="100936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3455" y="1537855"/>
            <a:ext cx="10730345" cy="4639108"/>
          </a:xfrm>
        </p:spPr>
        <p:txBody>
          <a:bodyPr wrap="square" numCol="1" anchor="t" anchorCtr="0" compatLnSpc="1">
            <a:prstTxWarp prst="textNoShape">
              <a:avLst/>
            </a:prstTxWarp>
            <a:normAutofit/>
          </a:bodyPr>
          <a:lstStyle/>
          <a:p>
            <a:pPr marL="285750" indent="-285750">
              <a:lnSpc>
                <a:spcPct val="80000"/>
              </a:lnSpc>
              <a:buFont typeface="Arial" charset="0"/>
              <a:buChar char="•"/>
            </a:pPr>
            <a:r>
              <a:rPr lang="en-US" altLang="zh-CN" sz="3200" dirty="0">
                <a:solidFill>
                  <a:srgbClr val="FFFF00"/>
                </a:solidFill>
                <a:latin typeface="Calibri" charset="0"/>
              </a:rPr>
              <a:t>Each side gets 4 strikes in misdemeanor cases, 6 strikes in most felony cases, 10 strikes in Class A felony cases.</a:t>
            </a:r>
            <a:r>
              <a:rPr lang="en-US" altLang="zh-CN" sz="3200" dirty="0">
                <a:latin typeface="Calibri" charset="0"/>
              </a:rPr>
              <a:t>  </a:t>
            </a:r>
          </a:p>
          <a:p>
            <a:pPr marL="285750" indent="-285750">
              <a:lnSpc>
                <a:spcPct val="80000"/>
              </a:lnSpc>
              <a:buFont typeface="Arial" charset="0"/>
              <a:buChar char="•"/>
            </a:pPr>
            <a:r>
              <a:rPr lang="en-US" altLang="zh-CN" sz="3200" dirty="0">
                <a:latin typeface="Calibri" charset="0"/>
              </a:rPr>
              <a:t>In a murder case (Class A), jury clerk will assign at least 40 persons to the jury venire, and, usually many more (if there has been publicity on the case) to be sure there will be, after cause and discretionary strikes, 12 jurors + 1 alternate.    </a:t>
            </a:r>
          </a:p>
          <a:p>
            <a:pPr marL="285750" indent="-285750">
              <a:lnSpc>
                <a:spcPct val="80000"/>
              </a:lnSpc>
              <a:buFont typeface="Arial" charset="0"/>
              <a:buChar char="•"/>
            </a:pPr>
            <a:r>
              <a:rPr lang="en-US" altLang="zh-CN" sz="3200" dirty="0" smtClean="0">
                <a:solidFill>
                  <a:srgbClr val="FFFF00"/>
                </a:solidFill>
                <a:latin typeface="Calibri" charset="0"/>
              </a:rPr>
              <a:t>Hypo in Class A Felony case</a:t>
            </a:r>
            <a:r>
              <a:rPr lang="en-US" altLang="zh-CN" sz="3200" dirty="0" smtClean="0">
                <a:latin typeface="Calibri" charset="0"/>
              </a:rPr>
              <a:t>:   </a:t>
            </a:r>
            <a:r>
              <a:rPr lang="en-US" altLang="zh-CN" sz="3200" dirty="0">
                <a:latin typeface="Calibri" charset="0"/>
              </a:rPr>
              <a:t>Assume 7 jurors are likely to be excused for Cause and 20 jurors will be struck with discretionary strikes (10 per side). Court would need at least 40 jurors assigned:  40 – 7 (struck for cause) – 20 (peremptory strikes) = 13 (12 Jurors + 1 Alternate Juror)</a:t>
            </a:r>
          </a:p>
          <a:p>
            <a:pPr marL="285750" indent="-285750">
              <a:lnSpc>
                <a:spcPct val="80000"/>
              </a:lnSpc>
            </a:pPr>
            <a:endParaRPr lang="en-US" sz="1900" dirty="0">
              <a:latin typeface="Franklin Gothic Medium" charset="0"/>
            </a:endParaRPr>
          </a:p>
        </p:txBody>
      </p:sp>
      <p:sp>
        <p:nvSpPr>
          <p:cNvPr id="3" name="Title 2"/>
          <p:cNvSpPr>
            <a:spLocks noGrp="1"/>
          </p:cNvSpPr>
          <p:nvPr>
            <p:ph type="title"/>
          </p:nvPr>
        </p:nvSpPr>
        <p:spPr/>
        <p:txBody>
          <a:bodyPr/>
          <a:lstStyle/>
          <a:p>
            <a:pPr eaLnBrk="1" hangingPunct="1">
              <a:defRPr/>
            </a:pPr>
            <a:r>
              <a:rPr lang="en-US" dirty="0" smtClean="0">
                <a:solidFill>
                  <a:srgbClr val="FF0000"/>
                </a:solidFill>
              </a:rPr>
              <a:t>Discretionary Strikes/Peremptory Challenges:</a:t>
            </a:r>
            <a:br>
              <a:rPr lang="en-US" dirty="0" smtClean="0">
                <a:solidFill>
                  <a:srgbClr val="FF0000"/>
                </a:solidFill>
              </a:rPr>
            </a:br>
            <a:r>
              <a:rPr lang="en-US" dirty="0" smtClean="0">
                <a:solidFill>
                  <a:srgbClr val="FF0000"/>
                </a:solidFill>
              </a:rPr>
              <a:t>How </a:t>
            </a:r>
            <a:r>
              <a:rPr lang="en-US" dirty="0">
                <a:solidFill>
                  <a:srgbClr val="FF0000"/>
                </a:solidFill>
              </a:rPr>
              <a:t>It Works in Iowa criminal cases</a:t>
            </a:r>
          </a:p>
        </p:txBody>
      </p:sp>
    </p:spTree>
    <p:extLst>
      <p:ext uri="{BB962C8B-B14F-4D97-AF65-F5344CB8AC3E}">
        <p14:creationId xmlns:p14="http://schemas.microsoft.com/office/powerpoint/2010/main" val="1737889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545" y="1825624"/>
            <a:ext cx="11672455" cy="5032375"/>
          </a:xfrm>
        </p:spPr>
        <p:txBody>
          <a:bodyPr wrap="square" numCol="1" anchor="t" anchorCtr="0" compatLnSpc="1">
            <a:prstTxWarp prst="textNoShape">
              <a:avLst/>
            </a:prstTxWarp>
            <a:normAutofit/>
          </a:bodyPr>
          <a:lstStyle/>
          <a:p>
            <a:pPr marL="285750" indent="-285750"/>
            <a:r>
              <a:rPr lang="en-US" altLang="zh-CN" dirty="0">
                <a:solidFill>
                  <a:srgbClr val="FFFF00"/>
                </a:solidFill>
                <a:latin typeface="Calibri" charset="0"/>
              </a:rPr>
              <a:t>Batson v. Kentucky</a:t>
            </a:r>
            <a:r>
              <a:rPr lang="en-US" altLang="zh-CN" dirty="0">
                <a:latin typeface="Calibri" charset="0"/>
              </a:rPr>
              <a:t>, 476 U.S. 79  (1986)  that </a:t>
            </a:r>
            <a:r>
              <a:rPr lang="en-US" altLang="zh-CN" dirty="0">
                <a:solidFill>
                  <a:srgbClr val="FFFF00"/>
                </a:solidFill>
                <a:latin typeface="Calibri" charset="0"/>
              </a:rPr>
              <a:t>14</a:t>
            </a:r>
            <a:r>
              <a:rPr lang="en-US" altLang="zh-CN" baseline="30000" dirty="0">
                <a:solidFill>
                  <a:srgbClr val="FFFF00"/>
                </a:solidFill>
                <a:latin typeface="Calibri" charset="0"/>
              </a:rPr>
              <a:t>th</a:t>
            </a:r>
            <a:r>
              <a:rPr lang="en-US" altLang="zh-CN" dirty="0">
                <a:solidFill>
                  <a:srgbClr val="FFFF00"/>
                </a:solidFill>
                <a:latin typeface="Calibri" charset="0"/>
              </a:rPr>
              <a:t> A’s Equal Protection Clause prohibits racially discriminatory peremptory challenges by the Prosecutor</a:t>
            </a:r>
            <a:r>
              <a:rPr lang="en-US" altLang="zh-CN" dirty="0">
                <a:latin typeface="Calibri" charset="0"/>
              </a:rPr>
              <a:t>:  a Prosecutor </a:t>
            </a:r>
            <a:r>
              <a:rPr lang="en-US" altLang="zh-CN" dirty="0">
                <a:solidFill>
                  <a:srgbClr val="FFFF00"/>
                </a:solidFill>
                <a:latin typeface="Calibri" charset="0"/>
              </a:rPr>
              <a:t>is prohibited </a:t>
            </a:r>
            <a:r>
              <a:rPr lang="en-US" altLang="zh-CN" dirty="0">
                <a:latin typeface="Calibri" charset="0"/>
              </a:rPr>
              <a:t>from excluding “potential jurors solely on account of their race or </a:t>
            </a:r>
            <a:r>
              <a:rPr lang="en-US" altLang="zh-CN" dirty="0">
                <a:solidFill>
                  <a:srgbClr val="FFFF00"/>
                </a:solidFill>
                <a:latin typeface="Calibri" charset="0"/>
              </a:rPr>
              <a:t>the assumption that black jurors as a group will be unable impartially to consider the State’s cases against a black de</a:t>
            </a:r>
            <a:r>
              <a:rPr lang="en-US" altLang="zh-CN" dirty="0">
                <a:latin typeface="Calibri" charset="0"/>
              </a:rPr>
              <a:t>fendant.”</a:t>
            </a:r>
          </a:p>
          <a:p>
            <a:pPr marL="285750" indent="-285750"/>
            <a:r>
              <a:rPr lang="en-US" altLang="zh-CN" dirty="0">
                <a:latin typeface="Calibri" charset="0"/>
              </a:rPr>
              <a:t>SCOTUS held such discrimination violated the EP rights of both the African American defendant and the African American juror who was struck. </a:t>
            </a:r>
          </a:p>
          <a:p>
            <a:pPr marL="285750" indent="-285750"/>
            <a:r>
              <a:rPr lang="en-US" altLang="zh-CN" dirty="0">
                <a:solidFill>
                  <a:srgbClr val="FFFF00"/>
                </a:solidFill>
                <a:latin typeface="Calibri" charset="0"/>
              </a:rPr>
              <a:t>SCOTUS held proof of pattern of discrimination was not necessary </a:t>
            </a:r>
            <a:r>
              <a:rPr lang="en-US" altLang="zh-CN" dirty="0">
                <a:latin typeface="Calibri" charset="0"/>
              </a:rPr>
              <a:t>and that prima facie case of purposeful discrimination can be made solely on evidence concerning the prosecutor’s exercise of peremptory challenges at D’s trial.</a:t>
            </a:r>
          </a:p>
          <a:p>
            <a:pPr marL="285750" indent="-285750"/>
            <a:endParaRPr lang="en-US" sz="2200" dirty="0">
              <a:latin typeface="Franklin Gothic Medium" charset="0"/>
            </a:endParaRPr>
          </a:p>
        </p:txBody>
      </p:sp>
      <p:sp>
        <p:nvSpPr>
          <p:cNvPr id="54273" name="Title 1"/>
          <p:cNvSpPr>
            <a:spLocks noGrp="1"/>
          </p:cNvSpPr>
          <p:nvPr>
            <p:ph type="title"/>
          </p:nvPr>
        </p:nvSpPr>
        <p:spPr>
          <a:xfrm>
            <a:off x="228599" y="365125"/>
            <a:ext cx="11596255" cy="1460500"/>
          </a:xfrm>
        </p:spPr>
        <p:txBody>
          <a:bodyPr>
            <a:normAutofit/>
          </a:bodyPr>
          <a:lstStyle/>
          <a:p>
            <a:pPr>
              <a:defRPr/>
            </a:pPr>
            <a:r>
              <a:rPr lang="en-US" sz="3200" dirty="0">
                <a:solidFill>
                  <a:srgbClr val="FF0000"/>
                </a:solidFill>
                <a:latin typeface="Calibri" charset="0"/>
                <a:ea typeface="宋体" charset="0"/>
              </a:rPr>
              <a:t>Racially Discriminatory Peremptory Challenges Are Barred</a:t>
            </a:r>
          </a:p>
        </p:txBody>
      </p:sp>
    </p:spTree>
    <p:extLst>
      <p:ext uri="{BB962C8B-B14F-4D97-AF65-F5344CB8AC3E}">
        <p14:creationId xmlns:p14="http://schemas.microsoft.com/office/powerpoint/2010/main" val="789575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Scope of Batson protections</a:t>
            </a:r>
          </a:p>
        </p:txBody>
      </p:sp>
      <p:sp>
        <p:nvSpPr>
          <p:cNvPr id="3" name="Content Placeholder 2"/>
          <p:cNvSpPr>
            <a:spLocks noGrp="1"/>
          </p:cNvSpPr>
          <p:nvPr>
            <p:ph idx="1"/>
          </p:nvPr>
        </p:nvSpPr>
        <p:spPr/>
        <p:txBody>
          <a:bodyPr>
            <a:normAutofit/>
          </a:bodyPr>
          <a:lstStyle/>
          <a:p>
            <a:r>
              <a:rPr lang="en-US" altLang="zh-CN" dirty="0">
                <a:latin typeface="Calibri" charset="0"/>
              </a:rPr>
              <a:t>SCOTUS stated it was not sufficient for Prosecutor to assert good faith or deny discriminatory intent, or his belief black jurors would be partial to the D because of his shared race.</a:t>
            </a:r>
          </a:p>
          <a:p>
            <a:r>
              <a:rPr lang="en-US" altLang="zh-CN" dirty="0">
                <a:latin typeface="Calibri" charset="0"/>
              </a:rPr>
              <a:t>SCOTUS also </a:t>
            </a:r>
            <a:r>
              <a:rPr lang="en-US" altLang="zh-CN" dirty="0" smtClean="0">
                <a:latin typeface="Calibri" charset="0"/>
              </a:rPr>
              <a:t>stated P must </a:t>
            </a:r>
            <a:r>
              <a:rPr lang="en-US" altLang="zh-CN" dirty="0">
                <a:latin typeface="Calibri" charset="0"/>
              </a:rPr>
              <a:t>provide legitimate reasons “related to the particular case to </a:t>
            </a:r>
            <a:r>
              <a:rPr lang="en-US" altLang="zh-CN" dirty="0" smtClean="0">
                <a:latin typeface="Calibri" charset="0"/>
              </a:rPr>
              <a:t>be </a:t>
            </a:r>
            <a:r>
              <a:rPr lang="en-US" altLang="zh-CN" dirty="0">
                <a:latin typeface="Calibri" charset="0"/>
              </a:rPr>
              <a:t>tried.”   Id. at 98 n.20.</a:t>
            </a:r>
          </a:p>
          <a:p>
            <a:pPr marL="0" indent="0">
              <a:buNone/>
            </a:pPr>
            <a:r>
              <a:rPr lang="en-US" altLang="zh-CN" dirty="0">
                <a:latin typeface="Calibri" charset="0"/>
              </a:rPr>
              <a:t>Batson protections</a:t>
            </a:r>
          </a:p>
          <a:p>
            <a:pPr marL="285750" indent="-285750"/>
            <a:r>
              <a:rPr lang="en-US" altLang="zh-CN" dirty="0">
                <a:latin typeface="Calibri" charset="0"/>
              </a:rPr>
              <a:t>have been extended to bar gender discrimination</a:t>
            </a:r>
          </a:p>
          <a:p>
            <a:pPr marL="285750" indent="-285750"/>
            <a:r>
              <a:rPr lang="en-US" altLang="zh-CN" dirty="0">
                <a:solidFill>
                  <a:srgbClr val="FFFF00"/>
                </a:solidFill>
                <a:latin typeface="Calibri" charset="0"/>
              </a:rPr>
              <a:t>Found applicable to both Prosecutors and defense lawyers.</a:t>
            </a:r>
          </a:p>
          <a:p>
            <a:pPr marL="285750" indent="-285750"/>
            <a:r>
              <a:rPr lang="en-US" altLang="zh-CN" dirty="0">
                <a:solidFill>
                  <a:srgbClr val="FFFF00"/>
                </a:solidFill>
                <a:latin typeface="Calibri" charset="0"/>
              </a:rPr>
              <a:t>Applicable in both criminal and civil cases.</a:t>
            </a:r>
          </a:p>
          <a:p>
            <a:pPr marL="285750" indent="-285750"/>
            <a:endParaRPr lang="en-US" altLang="zh-CN" dirty="0">
              <a:latin typeface="Calibri" charset="0"/>
            </a:endParaRPr>
          </a:p>
          <a:p>
            <a:endParaRPr lang="en-US" dirty="0"/>
          </a:p>
        </p:txBody>
      </p:sp>
    </p:spTree>
    <p:extLst>
      <p:ext uri="{BB962C8B-B14F-4D97-AF65-F5344CB8AC3E}">
        <p14:creationId xmlns:p14="http://schemas.microsoft.com/office/powerpoint/2010/main" val="3254132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623455" y="1484312"/>
            <a:ext cx="11097490" cy="4937269"/>
          </a:xfrm>
        </p:spPr>
        <p:txBody>
          <a:bodyPr wrap="square" numCol="1" anchor="t" anchorCtr="0" compatLnSpc="1">
            <a:prstTxWarp prst="textNoShape">
              <a:avLst/>
            </a:prstTxWarp>
            <a:noAutofit/>
          </a:bodyPr>
          <a:lstStyle/>
          <a:p>
            <a:pPr marL="0" indent="0" eaLnBrk="1" hangingPunct="1">
              <a:buNone/>
            </a:pPr>
            <a:r>
              <a:rPr lang="en-US" altLang="zh-CN" sz="3200" dirty="0">
                <a:latin typeface="Calibri" charset="0"/>
                <a:ea typeface="宋体" charset="0"/>
                <a:cs typeface="宋体" charset="0"/>
              </a:rPr>
              <a:t>Batson embraced a 3-step proof model drawn from McDonnell Douglas v. Green, 411 U.S. 792 (1973), an employment discrimination case:  </a:t>
            </a:r>
          </a:p>
          <a:p>
            <a:pPr marL="514350" indent="-514350" eaLnBrk="1" hangingPunct="1">
              <a:buFont typeface="+mj-lt"/>
              <a:buAutoNum type="arabicPeriod"/>
            </a:pPr>
            <a:r>
              <a:rPr lang="en-US" altLang="zh-CN" sz="3200" dirty="0">
                <a:latin typeface="Calibri" charset="0"/>
                <a:ea typeface="宋体" charset="0"/>
                <a:cs typeface="宋体" charset="0"/>
              </a:rPr>
              <a:t>Party objecting to the challenge must show </a:t>
            </a:r>
            <a:r>
              <a:rPr lang="en-US" altLang="zh-CN" sz="3200" dirty="0">
                <a:solidFill>
                  <a:srgbClr val="FFFF00"/>
                </a:solidFill>
                <a:latin typeface="Calibri" charset="0"/>
                <a:ea typeface="宋体" charset="0"/>
                <a:cs typeface="宋体" charset="0"/>
              </a:rPr>
              <a:t>facts that raise inference</a:t>
            </a:r>
            <a:r>
              <a:rPr lang="en-US" altLang="zh-CN" sz="3200" dirty="0">
                <a:latin typeface="Calibri" charset="0"/>
                <a:ea typeface="宋体" charset="0"/>
                <a:cs typeface="宋体" charset="0"/>
              </a:rPr>
              <a:t> a juror was excluded “on account of their race.” </a:t>
            </a:r>
          </a:p>
          <a:p>
            <a:pPr marL="514350" indent="-514350" eaLnBrk="1" hangingPunct="1">
              <a:buFont typeface="+mj-lt"/>
              <a:buAutoNum type="arabicPeriod"/>
            </a:pPr>
            <a:r>
              <a:rPr lang="en-US" altLang="zh-CN" sz="3200" dirty="0">
                <a:latin typeface="Calibri" charset="0"/>
                <a:ea typeface="宋体" charset="0"/>
                <a:cs typeface="宋体" charset="0"/>
              </a:rPr>
              <a:t>Then, the party seeking to strike the juror (usually the Prosecutor) must </a:t>
            </a:r>
            <a:r>
              <a:rPr lang="en-US" altLang="zh-CN" sz="3200" dirty="0">
                <a:solidFill>
                  <a:srgbClr val="FFFF00"/>
                </a:solidFill>
                <a:latin typeface="Calibri" charset="0"/>
                <a:ea typeface="宋体" charset="0"/>
                <a:cs typeface="宋体" charset="0"/>
              </a:rPr>
              <a:t>provide a “race neutral explanation</a:t>
            </a:r>
            <a:r>
              <a:rPr lang="en-US" altLang="zh-CN" sz="3200" dirty="0">
                <a:latin typeface="Calibri" charset="0"/>
                <a:ea typeface="宋体" charset="0"/>
                <a:cs typeface="宋体" charset="0"/>
              </a:rPr>
              <a:t>.”   </a:t>
            </a:r>
          </a:p>
          <a:p>
            <a:pPr marL="514350" indent="-514350" eaLnBrk="1" hangingPunct="1">
              <a:buFont typeface="+mj-lt"/>
              <a:buAutoNum type="arabicPeriod"/>
            </a:pPr>
            <a:r>
              <a:rPr lang="en-US" altLang="zh-CN" sz="3200" dirty="0">
                <a:latin typeface="Calibri" charset="0"/>
                <a:ea typeface="宋体" charset="0"/>
                <a:cs typeface="宋体" charset="0"/>
              </a:rPr>
              <a:t>D must carry the </a:t>
            </a:r>
            <a:r>
              <a:rPr lang="en-US" altLang="zh-CN" sz="3200" dirty="0">
                <a:solidFill>
                  <a:srgbClr val="FFFF00"/>
                </a:solidFill>
                <a:latin typeface="Calibri" charset="0"/>
                <a:ea typeface="宋体" charset="0"/>
                <a:cs typeface="宋体" charset="0"/>
              </a:rPr>
              <a:t>burden of proving purposeful discrimination</a:t>
            </a:r>
            <a:r>
              <a:rPr lang="en-US" altLang="zh-CN" sz="3200" dirty="0">
                <a:latin typeface="Calibri" charset="0"/>
                <a:ea typeface="宋体" charset="0"/>
                <a:cs typeface="宋体" charset="0"/>
              </a:rPr>
              <a:t>, typically by </a:t>
            </a:r>
            <a:r>
              <a:rPr lang="en-US" altLang="zh-CN" sz="3200" dirty="0">
                <a:solidFill>
                  <a:srgbClr val="FFFF00"/>
                </a:solidFill>
                <a:latin typeface="Calibri" charset="0"/>
                <a:ea typeface="宋体" charset="0"/>
                <a:cs typeface="宋体" charset="0"/>
              </a:rPr>
              <a:t>proving the reason given by the Prosecutor was </a:t>
            </a:r>
            <a:r>
              <a:rPr lang="en-US" altLang="zh-CN" sz="3200" dirty="0" err="1">
                <a:solidFill>
                  <a:srgbClr val="FFFF00"/>
                </a:solidFill>
                <a:latin typeface="Calibri" charset="0"/>
                <a:ea typeface="宋体" charset="0"/>
                <a:cs typeface="宋体" charset="0"/>
              </a:rPr>
              <a:t>pretextual</a:t>
            </a:r>
            <a:r>
              <a:rPr lang="en-US" altLang="zh-CN" sz="3200" dirty="0">
                <a:solidFill>
                  <a:srgbClr val="FFFF00"/>
                </a:solidFill>
                <a:latin typeface="Calibri" charset="0"/>
                <a:ea typeface="宋体" charset="0"/>
                <a:cs typeface="宋体" charset="0"/>
              </a:rPr>
              <a:t> or was not applied to white jurors</a:t>
            </a:r>
            <a:r>
              <a:rPr lang="en-US" altLang="zh-CN" sz="3200" dirty="0">
                <a:latin typeface="Calibri" charset="0"/>
                <a:ea typeface="宋体" charset="0"/>
                <a:cs typeface="宋体" charset="0"/>
              </a:rPr>
              <a:t>.</a:t>
            </a:r>
          </a:p>
          <a:p>
            <a:pPr eaLnBrk="1" hangingPunct="1"/>
            <a:endParaRPr lang="en-US" sz="2400" dirty="0">
              <a:latin typeface="Calibri" charset="0"/>
              <a:ea typeface="宋体" charset="0"/>
              <a:cs typeface="宋体" charset="0"/>
            </a:endParaRPr>
          </a:p>
        </p:txBody>
      </p:sp>
      <p:sp>
        <p:nvSpPr>
          <p:cNvPr id="55297" name="Title 1"/>
          <p:cNvSpPr>
            <a:spLocks noGrp="1"/>
          </p:cNvSpPr>
          <p:nvPr>
            <p:ph type="title"/>
          </p:nvPr>
        </p:nvSpPr>
        <p:spPr>
          <a:xfrm>
            <a:off x="249382" y="365125"/>
            <a:ext cx="11104418" cy="1325563"/>
          </a:xfrm>
        </p:spPr>
        <p:txBody>
          <a:bodyPr/>
          <a:lstStyle/>
          <a:p>
            <a:pPr>
              <a:defRPr/>
            </a:pPr>
            <a:r>
              <a:rPr lang="en-US" dirty="0">
                <a:solidFill>
                  <a:srgbClr val="FF0000"/>
                </a:solidFill>
                <a:latin typeface="Calibri" charset="0"/>
                <a:ea typeface="宋体" charset="0"/>
              </a:rPr>
              <a:t>A</a:t>
            </a:r>
            <a:r>
              <a:rPr lang="en-US" dirty="0">
                <a:solidFill>
                  <a:srgbClr val="FF0000"/>
                </a:solidFill>
                <a:latin typeface="Calibri" charset="0"/>
                <a:ea typeface="宋体" charset="0"/>
                <a:cs typeface="+mj-cs"/>
              </a:rPr>
              <a:t> </a:t>
            </a:r>
            <a:r>
              <a:rPr lang="en-US" i="1" dirty="0">
                <a:solidFill>
                  <a:srgbClr val="FF0000"/>
                </a:solidFill>
                <a:latin typeface="Calibri" charset="0"/>
                <a:ea typeface="宋体" charset="0"/>
              </a:rPr>
              <a:t>Batson</a:t>
            </a:r>
            <a:r>
              <a:rPr lang="en-US" dirty="0">
                <a:solidFill>
                  <a:srgbClr val="FF0000"/>
                </a:solidFill>
                <a:latin typeface="Calibri" charset="0"/>
                <a:ea typeface="宋体" charset="0"/>
                <a:cs typeface="+mj-cs"/>
              </a:rPr>
              <a:t> violation requires proving pretext</a:t>
            </a:r>
          </a:p>
        </p:txBody>
      </p:sp>
    </p:spTree>
    <p:extLst>
      <p:ext uri="{BB962C8B-B14F-4D97-AF65-F5344CB8AC3E}">
        <p14:creationId xmlns:p14="http://schemas.microsoft.com/office/powerpoint/2010/main" val="1097032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wrap="square" numCol="1" anchor="t" anchorCtr="0" compatLnSpc="1">
            <a:prstTxWarp prst="textNoShape">
              <a:avLst/>
            </a:prstTxWarp>
            <a:normAutofit fontScale="92500" lnSpcReduction="20000"/>
          </a:bodyPr>
          <a:lstStyle/>
          <a:p>
            <a:pPr eaLnBrk="1" hangingPunct="1">
              <a:lnSpc>
                <a:spcPct val="90000"/>
              </a:lnSpc>
            </a:pPr>
            <a:r>
              <a:rPr lang="en-US" altLang="zh-CN" sz="3200" dirty="0">
                <a:latin typeface="Calibri" charset="0"/>
                <a:ea typeface="宋体" charset="0"/>
                <a:cs typeface="宋体" charset="0"/>
              </a:rPr>
              <a:t>SCOTUS </a:t>
            </a:r>
            <a:r>
              <a:rPr lang="en-US" altLang="zh-CN" sz="3200" dirty="0" err="1">
                <a:latin typeface="Calibri" charset="0"/>
                <a:ea typeface="宋体" charset="0"/>
                <a:cs typeface="宋体" charset="0"/>
              </a:rPr>
              <a:t>Purkett</a:t>
            </a:r>
            <a:r>
              <a:rPr lang="en-US" altLang="zh-CN" sz="3200" dirty="0">
                <a:latin typeface="Calibri" charset="0"/>
                <a:ea typeface="宋体" charset="0"/>
                <a:cs typeface="宋体" charset="0"/>
              </a:rPr>
              <a:t> v. Elem (1995): “</a:t>
            </a:r>
            <a:r>
              <a:rPr lang="en-US" altLang="zh-CN" sz="3200" dirty="0">
                <a:solidFill>
                  <a:srgbClr val="FFFF00"/>
                </a:solidFill>
                <a:latin typeface="Calibri" charset="0"/>
                <a:ea typeface="宋体" charset="0"/>
                <a:cs typeface="宋体" charset="0"/>
              </a:rPr>
              <a:t>silly or superstitious” reasons given by P, if race neutral, are sufficient</a:t>
            </a:r>
            <a:r>
              <a:rPr lang="en-US" altLang="zh-CN" sz="3200" dirty="0">
                <a:latin typeface="Calibri" charset="0"/>
                <a:ea typeface="宋体" charset="0"/>
                <a:cs typeface="宋体" charset="0"/>
              </a:rPr>
              <a:t>.   P’s Reason doesn’t have to have anything to do with the case.  </a:t>
            </a:r>
          </a:p>
          <a:p>
            <a:pPr eaLnBrk="1" hangingPunct="1">
              <a:lnSpc>
                <a:spcPct val="90000"/>
              </a:lnSpc>
            </a:pPr>
            <a:r>
              <a:rPr lang="en-US" altLang="zh-CN" sz="3200" dirty="0">
                <a:latin typeface="Calibri" charset="0"/>
                <a:ea typeface="宋体" charset="0"/>
                <a:cs typeface="宋体" charset="0"/>
              </a:rPr>
              <a:t>Very difficult for D to prove the explanation given by P is not the real reason.  </a:t>
            </a:r>
            <a:r>
              <a:rPr lang="en-US" altLang="zh-CN" sz="3200" dirty="0">
                <a:solidFill>
                  <a:srgbClr val="FFFF00"/>
                </a:solidFill>
                <a:latin typeface="Calibri" charset="0"/>
                <a:ea typeface="宋体" charset="0"/>
                <a:cs typeface="宋体" charset="0"/>
              </a:rPr>
              <a:t>Because only 5-10 minutes to make this proof </a:t>
            </a:r>
            <a:r>
              <a:rPr lang="en-US" altLang="zh-CN" sz="3200" dirty="0">
                <a:latin typeface="Calibri" charset="0"/>
                <a:ea typeface="宋体" charset="0"/>
                <a:cs typeface="宋体" charset="0"/>
              </a:rPr>
              <a:t>showing, purposeful discrimination rarely proven </a:t>
            </a:r>
          </a:p>
          <a:p>
            <a:r>
              <a:rPr lang="en-US" altLang="zh-CN" sz="3200" dirty="0">
                <a:latin typeface="Calibri" charset="0"/>
                <a:ea typeface="宋体" charset="0"/>
                <a:cs typeface="宋体" charset="0"/>
              </a:rPr>
              <a:t>Willingness of SCOTUS to accept intuition and stereotypes as justification has </a:t>
            </a:r>
            <a:r>
              <a:rPr lang="en-US" altLang="zh-CN" sz="3200" dirty="0">
                <a:solidFill>
                  <a:srgbClr val="FFFF00"/>
                </a:solidFill>
                <a:latin typeface="Calibri" charset="0"/>
                <a:ea typeface="宋体" charset="0"/>
                <a:cs typeface="宋体" charset="0"/>
              </a:rPr>
              <a:t>effectively licensed Implicit Bias in jury selection, as Justice Thurgood Marshall predicted </a:t>
            </a:r>
            <a:r>
              <a:rPr lang="en-US" altLang="zh-CN" sz="3200" dirty="0">
                <a:latin typeface="Calibri" charset="0"/>
                <a:ea typeface="宋体" charset="0"/>
                <a:cs typeface="宋体" charset="0"/>
              </a:rPr>
              <a:t>in Batson Concurrence.  </a:t>
            </a:r>
          </a:p>
          <a:p>
            <a:r>
              <a:rPr lang="en-US" altLang="zh-CN" sz="3200" dirty="0">
                <a:solidFill>
                  <a:srgbClr val="FFFF00"/>
                </a:solidFill>
                <a:latin typeface="Calibri" charset="0"/>
                <a:ea typeface="宋体" charset="0"/>
                <a:cs typeface="宋体" charset="0"/>
              </a:rPr>
              <a:t>Marshall advocated for ending peremptory challenges </a:t>
            </a:r>
            <a:r>
              <a:rPr lang="en-US" altLang="zh-CN" sz="3200" dirty="0">
                <a:latin typeface="Calibri" charset="0"/>
                <a:ea typeface="宋体" charset="0"/>
                <a:cs typeface="宋体" charset="0"/>
              </a:rPr>
              <a:t>in order to eliminate bias.  </a:t>
            </a:r>
          </a:p>
          <a:p>
            <a:pPr eaLnBrk="1" hangingPunct="1">
              <a:lnSpc>
                <a:spcPct val="90000"/>
              </a:lnSpc>
            </a:pPr>
            <a:endParaRPr lang="en-US" altLang="zh-CN" sz="3200" dirty="0">
              <a:latin typeface="Calibri" charset="0"/>
              <a:ea typeface="宋体" charset="0"/>
              <a:cs typeface="宋体" charset="0"/>
            </a:endParaRPr>
          </a:p>
          <a:p>
            <a:pPr eaLnBrk="1" hangingPunct="1">
              <a:lnSpc>
                <a:spcPct val="90000"/>
              </a:lnSpc>
            </a:pPr>
            <a:endParaRPr lang="en-US" altLang="zh-CN" sz="2400" dirty="0">
              <a:latin typeface="Calibri" charset="0"/>
              <a:ea typeface="宋体" charset="0"/>
              <a:cs typeface="宋体" charset="0"/>
            </a:endParaRPr>
          </a:p>
          <a:p>
            <a:pPr eaLnBrk="1" hangingPunct="1">
              <a:lnSpc>
                <a:spcPct val="90000"/>
              </a:lnSpc>
            </a:pPr>
            <a:endParaRPr lang="en-US" dirty="0">
              <a:latin typeface="Franklin Gothic Medium" charset="0"/>
            </a:endParaRPr>
          </a:p>
        </p:txBody>
      </p:sp>
      <p:sp>
        <p:nvSpPr>
          <p:cNvPr id="3" name="Title 2"/>
          <p:cNvSpPr>
            <a:spLocks noGrp="1"/>
          </p:cNvSpPr>
          <p:nvPr>
            <p:ph type="title"/>
          </p:nvPr>
        </p:nvSpPr>
        <p:spPr/>
        <p:txBody>
          <a:bodyPr>
            <a:normAutofit fontScale="90000"/>
          </a:bodyPr>
          <a:lstStyle/>
          <a:p>
            <a:pPr eaLnBrk="1" hangingPunct="1">
              <a:defRPr/>
            </a:pPr>
            <a:r>
              <a:rPr lang="en-US" i="1" dirty="0">
                <a:solidFill>
                  <a:srgbClr val="FF0000"/>
                </a:solidFill>
              </a:rPr>
              <a:t>Batson </a:t>
            </a:r>
            <a:r>
              <a:rPr lang="en-US" dirty="0">
                <a:solidFill>
                  <a:srgbClr val="FF0000"/>
                </a:solidFill>
              </a:rPr>
              <a:t>wholly ineffective: high evidentiary burden and total failure to address implicit bias</a:t>
            </a:r>
          </a:p>
        </p:txBody>
      </p:sp>
    </p:spTree>
    <p:extLst>
      <p:ext uri="{BB962C8B-B14F-4D97-AF65-F5344CB8AC3E}">
        <p14:creationId xmlns:p14="http://schemas.microsoft.com/office/powerpoint/2010/main" val="93829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365125"/>
            <a:ext cx="10938164" cy="1110385"/>
          </a:xfrm>
        </p:spPr>
        <p:txBody>
          <a:bodyPr/>
          <a:lstStyle/>
          <a:p>
            <a:r>
              <a:rPr lang="en-US" altLang="zh-CN" dirty="0">
                <a:solidFill>
                  <a:srgbClr val="FF0000"/>
                </a:solidFill>
                <a:latin typeface="Calibri" charset="0"/>
                <a:ea typeface="宋体" charset="0"/>
                <a:cs typeface="宋体" charset="0"/>
              </a:rPr>
              <a:t>NAACP Advocacy as Catalyst for Jury Reform</a:t>
            </a:r>
            <a:endParaRPr lang="en-US" dirty="0">
              <a:solidFill>
                <a:srgbClr val="FF0000"/>
              </a:solidFill>
            </a:endParaRPr>
          </a:p>
        </p:txBody>
      </p:sp>
      <p:sp>
        <p:nvSpPr>
          <p:cNvPr id="3" name="Content Placeholder 2"/>
          <p:cNvSpPr>
            <a:spLocks noGrp="1"/>
          </p:cNvSpPr>
          <p:nvPr>
            <p:ph idx="1"/>
          </p:nvPr>
        </p:nvSpPr>
        <p:spPr>
          <a:xfrm>
            <a:off x="561109" y="1475510"/>
            <a:ext cx="10792691" cy="5217120"/>
          </a:xfrm>
        </p:spPr>
        <p:txBody>
          <a:bodyPr>
            <a:normAutofit/>
          </a:bodyPr>
          <a:lstStyle/>
          <a:p>
            <a:pPr>
              <a:lnSpc>
                <a:spcPct val="80000"/>
              </a:lnSpc>
            </a:pPr>
            <a:r>
              <a:rPr lang="en-US" altLang="zh-CN" sz="3200" dirty="0">
                <a:latin typeface="Calibri" charset="0"/>
                <a:ea typeface="宋体" charset="0"/>
                <a:cs typeface="宋体" charset="0"/>
              </a:rPr>
              <a:t>6</a:t>
            </a:r>
            <a:r>
              <a:rPr lang="en-US" altLang="zh-CN" sz="3200" baseline="30000" dirty="0">
                <a:latin typeface="Calibri" charset="0"/>
                <a:ea typeface="宋体" charset="0"/>
                <a:cs typeface="宋体" charset="0"/>
              </a:rPr>
              <a:t>th</a:t>
            </a:r>
            <a:r>
              <a:rPr lang="en-US" altLang="zh-CN" sz="3200" dirty="0">
                <a:latin typeface="Calibri" charset="0"/>
                <a:ea typeface="宋体" charset="0"/>
                <a:cs typeface="宋体" charset="0"/>
              </a:rPr>
              <a:t> Amendment Impartial Jury requirement and Iowa Code 607A require juries truly representative of the community.</a:t>
            </a:r>
          </a:p>
          <a:p>
            <a:pPr>
              <a:lnSpc>
                <a:spcPct val="80000"/>
              </a:lnSpc>
            </a:pPr>
            <a:r>
              <a:rPr lang="en-US" altLang="zh-CN" sz="3200" dirty="0">
                <a:latin typeface="Calibri" charset="0"/>
                <a:ea typeface="宋体" charset="0"/>
                <a:cs typeface="宋体" charset="0"/>
              </a:rPr>
              <a:t>Front end &amp; Back end component:  In Jury pool &amp; in Petit Jury after peremptory or discretionary strikes</a:t>
            </a:r>
          </a:p>
          <a:p>
            <a:pPr>
              <a:lnSpc>
                <a:spcPct val="80000"/>
              </a:lnSpc>
            </a:pPr>
            <a:r>
              <a:rPr lang="en-US" altLang="zh-CN" sz="3200" dirty="0">
                <a:latin typeface="Calibri" charset="0"/>
                <a:ea typeface="宋体" charset="0"/>
                <a:cs typeface="宋体" charset="0"/>
              </a:rPr>
              <a:t>NAACP initial concern was ineffectiveness of </a:t>
            </a:r>
            <a:r>
              <a:rPr lang="en-US" altLang="zh-CN" sz="3200" i="1" dirty="0" smtClean="0">
                <a:latin typeface="Calibri" charset="0"/>
                <a:ea typeface="宋体" charset="0"/>
                <a:cs typeface="宋体" charset="0"/>
              </a:rPr>
              <a:t>Batson</a:t>
            </a:r>
            <a:r>
              <a:rPr lang="en-US" altLang="zh-CN" sz="3200" dirty="0" smtClean="0">
                <a:latin typeface="Calibri" charset="0"/>
                <a:ea typeface="宋体" charset="0"/>
                <a:cs typeface="宋体" charset="0"/>
              </a:rPr>
              <a:t> procedure </a:t>
            </a:r>
            <a:r>
              <a:rPr lang="en-US" altLang="zh-CN" sz="3200" dirty="0">
                <a:latin typeface="Calibri" charset="0"/>
                <a:ea typeface="宋体" charset="0"/>
                <a:cs typeface="宋体" charset="0"/>
              </a:rPr>
              <a:t>seeking to protect against racially discriminatory strikes of minority jurors.   A license for implicit bias.</a:t>
            </a:r>
          </a:p>
          <a:p>
            <a:pPr>
              <a:lnSpc>
                <a:spcPct val="80000"/>
              </a:lnSpc>
            </a:pPr>
            <a:r>
              <a:rPr lang="en-US" altLang="zh-CN" sz="3200" i="1" dirty="0">
                <a:latin typeface="Calibri" charset="0"/>
                <a:ea typeface="宋体" charset="0"/>
                <a:cs typeface="宋体" charset="0"/>
              </a:rPr>
              <a:t>State v. Tyrone Washington </a:t>
            </a:r>
            <a:r>
              <a:rPr lang="en-US" altLang="zh-CN" sz="3200" dirty="0">
                <a:latin typeface="Calibri" charset="0"/>
                <a:ea typeface="宋体" charset="0"/>
                <a:cs typeface="宋体" charset="0"/>
              </a:rPr>
              <a:t>case confirmed systemic problems in securing jury pools that reflected the community.  </a:t>
            </a:r>
          </a:p>
          <a:p>
            <a:pPr>
              <a:lnSpc>
                <a:spcPct val="80000"/>
              </a:lnSpc>
            </a:pPr>
            <a:r>
              <a:rPr lang="en-US" altLang="zh-CN" sz="3200" dirty="0">
                <a:latin typeface="Calibri" charset="0"/>
                <a:ea typeface="宋体" charset="0"/>
                <a:cs typeface="宋体" charset="0"/>
              </a:rPr>
              <a:t>Though jury trials occur in fewer than 5% of all cases, the fair cross section right impacts EVERY settled case as well. </a:t>
            </a:r>
          </a:p>
        </p:txBody>
      </p:sp>
    </p:spTree>
    <p:extLst>
      <p:ext uri="{BB962C8B-B14F-4D97-AF65-F5344CB8AC3E}">
        <p14:creationId xmlns:p14="http://schemas.microsoft.com/office/powerpoint/2010/main" val="4265489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Major differences between juror selection and employment discrimination case </a:t>
            </a:r>
          </a:p>
        </p:txBody>
      </p:sp>
      <p:sp>
        <p:nvSpPr>
          <p:cNvPr id="3" name="Content Placeholder 2"/>
          <p:cNvSpPr>
            <a:spLocks noGrp="1"/>
          </p:cNvSpPr>
          <p:nvPr>
            <p:ph idx="1"/>
          </p:nvPr>
        </p:nvSpPr>
        <p:spPr/>
        <p:txBody>
          <a:bodyPr/>
          <a:lstStyle/>
          <a:p>
            <a:r>
              <a:rPr lang="en-US" dirty="0">
                <a:solidFill>
                  <a:srgbClr val="FFFF00"/>
                </a:solidFill>
              </a:rPr>
              <a:t>SCOTUS failed to appreciate major differences in context between the employment discrimination setting in McDonnell Douglas and the jury trial setting in Batson.</a:t>
            </a:r>
          </a:p>
          <a:p>
            <a:r>
              <a:rPr lang="en-US" dirty="0"/>
              <a:t>McDonnell Douglas requires </a:t>
            </a:r>
            <a:r>
              <a:rPr lang="en-US" dirty="0">
                <a:solidFill>
                  <a:srgbClr val="FFFF00"/>
                </a:solidFill>
              </a:rPr>
              <a:t>the plaintiff to prove </a:t>
            </a:r>
            <a:r>
              <a:rPr lang="en-US" dirty="0"/>
              <a:t>“that he applied and </a:t>
            </a:r>
            <a:r>
              <a:rPr lang="en-US" dirty="0">
                <a:solidFill>
                  <a:srgbClr val="FFFF00"/>
                </a:solidFill>
              </a:rPr>
              <a:t>was qualified for a job </a:t>
            </a:r>
            <a:r>
              <a:rPr lang="en-US" dirty="0"/>
              <a:t>for which the employer was seeking applicants” to establish a prima facie case. </a:t>
            </a:r>
          </a:p>
          <a:p>
            <a:r>
              <a:rPr lang="en-US" dirty="0"/>
              <a:t>No similar requirement for jurors.   </a:t>
            </a:r>
            <a:r>
              <a:rPr lang="en-US" dirty="0">
                <a:solidFill>
                  <a:srgbClr val="FFFF00"/>
                </a:solidFill>
              </a:rPr>
              <a:t>All prospective jurors who have been included in a jury pool that was randomly selected and then passed for cause are qualified and impartial</a:t>
            </a:r>
            <a:r>
              <a:rPr lang="en-US" dirty="0"/>
              <a:t>; no juror is required to prove that she is impartial or unbiased in order to serve.   </a:t>
            </a:r>
          </a:p>
        </p:txBody>
      </p:sp>
    </p:spTree>
    <p:extLst>
      <p:ext uri="{BB962C8B-B14F-4D97-AF65-F5344CB8AC3E}">
        <p14:creationId xmlns:p14="http://schemas.microsoft.com/office/powerpoint/2010/main" val="1553284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rgbClr val="FF0000"/>
                </a:solidFill>
              </a:rPr>
              <a:t>McD</a:t>
            </a:r>
            <a:r>
              <a:rPr lang="en-US" dirty="0">
                <a:solidFill>
                  <a:srgbClr val="FF0000"/>
                </a:solidFill>
              </a:rPr>
              <a:t> procedure is difficult burden in Title VII cases, virtually impossible in Batson setting</a:t>
            </a:r>
          </a:p>
        </p:txBody>
      </p:sp>
      <p:sp>
        <p:nvSpPr>
          <p:cNvPr id="3" name="Content Placeholder 2"/>
          <p:cNvSpPr>
            <a:spLocks noGrp="1"/>
          </p:cNvSpPr>
          <p:nvPr>
            <p:ph idx="1"/>
          </p:nvPr>
        </p:nvSpPr>
        <p:spPr/>
        <p:txBody>
          <a:bodyPr>
            <a:normAutofit/>
          </a:bodyPr>
          <a:lstStyle/>
          <a:p>
            <a:r>
              <a:rPr lang="en-US" dirty="0"/>
              <a:t>The </a:t>
            </a:r>
            <a:r>
              <a:rPr lang="en-US" dirty="0">
                <a:solidFill>
                  <a:srgbClr val="FFFF00"/>
                </a:solidFill>
              </a:rPr>
              <a:t>great lesson of McDonnell Douglas </a:t>
            </a:r>
            <a:r>
              <a:rPr lang="en-US" dirty="0"/>
              <a:t>was that civil rights laws require </a:t>
            </a:r>
            <a:r>
              <a:rPr lang="en-US" dirty="0">
                <a:solidFill>
                  <a:srgbClr val="FFFF00"/>
                </a:solidFill>
              </a:rPr>
              <a:t>careful examination of even race neutral justifications of misconduc</a:t>
            </a:r>
            <a:r>
              <a:rPr lang="en-US" dirty="0"/>
              <a:t>t as basis for discharge of an employee.   </a:t>
            </a:r>
          </a:p>
          <a:p>
            <a:r>
              <a:rPr lang="en-US" dirty="0">
                <a:solidFill>
                  <a:srgbClr val="FFFF00"/>
                </a:solidFill>
              </a:rPr>
              <a:t>No question of employee Green misconduct </a:t>
            </a:r>
            <a:r>
              <a:rPr lang="en-US" dirty="0"/>
              <a:t>against </a:t>
            </a:r>
            <a:r>
              <a:rPr lang="en-US" dirty="0" err="1"/>
              <a:t>McD</a:t>
            </a:r>
            <a:r>
              <a:rPr lang="en-US" dirty="0"/>
              <a:t>, </a:t>
            </a:r>
            <a:r>
              <a:rPr lang="en-US" dirty="0">
                <a:solidFill>
                  <a:srgbClr val="FFFF00"/>
                </a:solidFill>
              </a:rPr>
              <a:t>but REV’D</a:t>
            </a:r>
            <a:r>
              <a:rPr lang="en-US" dirty="0"/>
              <a:t>  </a:t>
            </a:r>
            <a:r>
              <a:rPr lang="en-US" dirty="0">
                <a:solidFill>
                  <a:srgbClr val="FFFF00"/>
                </a:solidFill>
              </a:rPr>
              <a:t>to make sure the employer’s reason was not </a:t>
            </a:r>
            <a:r>
              <a:rPr lang="en-US" dirty="0" err="1">
                <a:solidFill>
                  <a:srgbClr val="FFFF00"/>
                </a:solidFill>
              </a:rPr>
              <a:t>pretextual</a:t>
            </a:r>
            <a:r>
              <a:rPr lang="en-US" dirty="0">
                <a:solidFill>
                  <a:srgbClr val="FFFF00"/>
                </a:solidFill>
              </a:rPr>
              <a:t> or discriminatorily applied</a:t>
            </a:r>
            <a:r>
              <a:rPr lang="en-US" dirty="0"/>
              <a:t>—that white employees who had engaged in similar misconduct against McDonnell Douglas had not received discipline that was less harsh (</a:t>
            </a:r>
            <a:r>
              <a:rPr lang="en-US" dirty="0">
                <a:solidFill>
                  <a:srgbClr val="FFFF00"/>
                </a:solidFill>
              </a:rPr>
              <a:t>comparative analysis</a:t>
            </a:r>
            <a:r>
              <a:rPr lang="en-US" dirty="0"/>
              <a:t>).</a:t>
            </a:r>
          </a:p>
          <a:p>
            <a:r>
              <a:rPr lang="en-US" dirty="0">
                <a:solidFill>
                  <a:srgbClr val="FFFF00"/>
                </a:solidFill>
              </a:rPr>
              <a:t>P has EEOC or ICRC investigation report; years to investigate and prove pretext/comparative. D </a:t>
            </a:r>
            <a:r>
              <a:rPr lang="en-US" dirty="0" err="1">
                <a:solidFill>
                  <a:srgbClr val="FFFF00"/>
                </a:solidFill>
              </a:rPr>
              <a:t>atty</a:t>
            </a:r>
            <a:r>
              <a:rPr lang="en-US" dirty="0">
                <a:solidFill>
                  <a:srgbClr val="FFFF00"/>
                </a:solidFill>
              </a:rPr>
              <a:t> has 5-10 minutes in Batson setting</a:t>
            </a:r>
            <a:r>
              <a:rPr lang="en-US" dirty="0"/>
              <a:t>.  </a:t>
            </a:r>
          </a:p>
          <a:p>
            <a:endParaRPr lang="en-US" dirty="0"/>
          </a:p>
          <a:p>
            <a:endParaRPr lang="en-US" dirty="0"/>
          </a:p>
        </p:txBody>
      </p:sp>
    </p:spTree>
    <p:extLst>
      <p:ext uri="{BB962C8B-B14F-4D97-AF65-F5344CB8AC3E}">
        <p14:creationId xmlns:p14="http://schemas.microsoft.com/office/powerpoint/2010/main" val="750909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Foster v. Chatman, SCOTUS 2016</a:t>
            </a:r>
          </a:p>
        </p:txBody>
      </p:sp>
      <p:sp>
        <p:nvSpPr>
          <p:cNvPr id="3" name="Content Placeholder 2"/>
          <p:cNvSpPr>
            <a:spLocks noGrp="1"/>
          </p:cNvSpPr>
          <p:nvPr>
            <p:ph idx="1"/>
          </p:nvPr>
        </p:nvSpPr>
        <p:spPr/>
        <p:txBody>
          <a:bodyPr/>
          <a:lstStyle/>
          <a:p>
            <a:r>
              <a:rPr lang="en-US" dirty="0">
                <a:solidFill>
                  <a:srgbClr val="FFFF00"/>
                </a:solidFill>
              </a:rPr>
              <a:t>P struck all 4 black prospective jurors qualified to serve on the jury.</a:t>
            </a:r>
          </a:p>
          <a:p>
            <a:r>
              <a:rPr lang="en-US" dirty="0"/>
              <a:t>D’s Open Records request obtained P’s file that contained numerous notations and highlights indicating the black jurors were to be struck</a:t>
            </a:r>
          </a:p>
          <a:p>
            <a:r>
              <a:rPr lang="en-US" dirty="0"/>
              <a:t>Chief Justice Roberts, 7-1, </a:t>
            </a:r>
            <a:r>
              <a:rPr lang="en-US" dirty="0">
                <a:solidFill>
                  <a:srgbClr val="FFFF00"/>
                </a:solidFill>
              </a:rPr>
              <a:t>found the race neutral explanations were contradicted by the record and by comparative juror analysis</a:t>
            </a:r>
            <a:r>
              <a:rPr lang="en-US" dirty="0"/>
              <a:t>.  </a:t>
            </a:r>
          </a:p>
          <a:p>
            <a:r>
              <a:rPr lang="en-US" dirty="0">
                <a:solidFill>
                  <a:srgbClr val="FFFF00"/>
                </a:solidFill>
              </a:rPr>
              <a:t>Comparative juror analysis </a:t>
            </a:r>
            <a:r>
              <a:rPr lang="en-US" dirty="0"/>
              <a:t>showed P’s willingness to accept white jurors with the same characteristics.  P claimed Garrett was struck because she was divorced and, at age 34, too young, but 3 of 4 divorced white jurors and 8 white jurors under age 36 were allowed to serve.  </a:t>
            </a:r>
          </a:p>
        </p:txBody>
      </p:sp>
    </p:spTree>
    <p:extLst>
      <p:ext uri="{BB962C8B-B14F-4D97-AF65-F5344CB8AC3E}">
        <p14:creationId xmlns:p14="http://schemas.microsoft.com/office/powerpoint/2010/main" val="1809311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Foster v. Chatman</a:t>
            </a:r>
          </a:p>
        </p:txBody>
      </p:sp>
      <p:sp>
        <p:nvSpPr>
          <p:cNvPr id="3" name="Content Placeholder 2"/>
          <p:cNvSpPr>
            <a:spLocks noGrp="1"/>
          </p:cNvSpPr>
          <p:nvPr>
            <p:ph idx="1"/>
          </p:nvPr>
        </p:nvSpPr>
        <p:spPr/>
        <p:txBody>
          <a:bodyPr/>
          <a:lstStyle/>
          <a:p>
            <a:r>
              <a:rPr lang="en-US" dirty="0">
                <a:solidFill>
                  <a:srgbClr val="FFFF00"/>
                </a:solidFill>
              </a:rPr>
              <a:t>Comparative Juror Analysis</a:t>
            </a:r>
            <a:r>
              <a:rPr lang="en-US" dirty="0"/>
              <a:t>.  Evidence that a P’s reasons for striking a black juror apply equally to an otherwise similar nonblack juror who is allowed to serve tends to suggest purposeful discrimination.</a:t>
            </a:r>
          </a:p>
          <a:p>
            <a:r>
              <a:rPr lang="en-US" dirty="0"/>
              <a:t>SCOTUS:  Such evidence is compelling here.   But that is not all.   There were also </a:t>
            </a:r>
            <a:r>
              <a:rPr lang="en-US" dirty="0">
                <a:solidFill>
                  <a:srgbClr val="FFFF00"/>
                </a:solidFill>
              </a:rPr>
              <a:t>P’s shifting explanations</a:t>
            </a:r>
            <a:r>
              <a:rPr lang="en-US" dirty="0"/>
              <a:t>, </a:t>
            </a:r>
            <a:r>
              <a:rPr lang="en-US" dirty="0">
                <a:solidFill>
                  <a:srgbClr val="FFFF00"/>
                </a:solidFill>
              </a:rPr>
              <a:t>misrepresentations</a:t>
            </a:r>
            <a:r>
              <a:rPr lang="en-US" dirty="0"/>
              <a:t> of the record, and </a:t>
            </a:r>
            <a:r>
              <a:rPr lang="en-US" dirty="0">
                <a:solidFill>
                  <a:srgbClr val="FFFF00"/>
                </a:solidFill>
              </a:rPr>
              <a:t>persistent focus on race in the P’s file</a:t>
            </a:r>
            <a:r>
              <a:rPr lang="en-US" dirty="0"/>
              <a:t>.   All of this circumstantial evidence leads to conclusion the striking of the black jurors was </a:t>
            </a:r>
            <a:r>
              <a:rPr lang="en-US" dirty="0">
                <a:solidFill>
                  <a:srgbClr val="FFFF00"/>
                </a:solidFill>
              </a:rPr>
              <a:t>motivated in substantial part by discriminatory intent</a:t>
            </a:r>
            <a:r>
              <a:rPr lang="en-US" dirty="0"/>
              <a:t>.   </a:t>
            </a:r>
          </a:p>
        </p:txBody>
      </p:sp>
    </p:spTree>
    <p:extLst>
      <p:ext uri="{BB962C8B-B14F-4D97-AF65-F5344CB8AC3E}">
        <p14:creationId xmlns:p14="http://schemas.microsoft.com/office/powerpoint/2010/main" val="164924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Predicting impact of </a:t>
            </a:r>
            <a:r>
              <a:rPr lang="en-US" i="1" dirty="0">
                <a:solidFill>
                  <a:srgbClr val="FF0000"/>
                </a:solidFill>
              </a:rPr>
              <a:t>Foster</a:t>
            </a:r>
          </a:p>
        </p:txBody>
      </p:sp>
      <p:sp>
        <p:nvSpPr>
          <p:cNvPr id="3" name="Content Placeholder 2"/>
          <p:cNvSpPr>
            <a:spLocks noGrp="1"/>
          </p:cNvSpPr>
          <p:nvPr>
            <p:ph idx="1"/>
          </p:nvPr>
        </p:nvSpPr>
        <p:spPr/>
        <p:txBody>
          <a:bodyPr/>
          <a:lstStyle/>
          <a:p>
            <a:r>
              <a:rPr lang="en-US" dirty="0"/>
              <a:t>Many commentators have criticized Foster as a lost opportunity for SCOTUS to modify the Batson procedures to address the 21</a:t>
            </a:r>
            <a:r>
              <a:rPr lang="en-US" baseline="30000" dirty="0"/>
              <a:t>st</a:t>
            </a:r>
            <a:r>
              <a:rPr lang="en-US" dirty="0"/>
              <a:t> century of Implicit Bias.  Brayer, Foster v Chatman and the Failings of Batson, 102 Iowa L. Rev. Online 53 (2016).   No mention of implicit bias is made in Foster; there were no concurring opinions.</a:t>
            </a:r>
          </a:p>
          <a:p>
            <a:r>
              <a:rPr lang="en-US" dirty="0"/>
              <a:t>Has </a:t>
            </a:r>
            <a:r>
              <a:rPr lang="en-US" dirty="0">
                <a:solidFill>
                  <a:srgbClr val="FFFF00"/>
                </a:solidFill>
              </a:rPr>
              <a:t>Foster decision, especially its emphasis on comparative juror analysis, reinvigorated the Batson protection?</a:t>
            </a:r>
          </a:p>
          <a:p>
            <a:r>
              <a:rPr lang="en-US" dirty="0"/>
              <a:t>California Supreme Court’s decision in State v. Gutierrez cites Foster and appears to have engaged in more searching Batson analysis. </a:t>
            </a:r>
          </a:p>
          <a:p>
            <a:endParaRPr lang="en-US" dirty="0"/>
          </a:p>
          <a:p>
            <a:endParaRPr lang="en-US" dirty="0"/>
          </a:p>
        </p:txBody>
      </p:sp>
    </p:spTree>
    <p:extLst>
      <p:ext uri="{BB962C8B-B14F-4D97-AF65-F5344CB8AC3E}">
        <p14:creationId xmlns:p14="http://schemas.microsoft.com/office/powerpoint/2010/main" val="3216112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State v. </a:t>
            </a:r>
            <a:r>
              <a:rPr lang="en-US" i="1" dirty="0" err="1">
                <a:solidFill>
                  <a:srgbClr val="FF0000"/>
                </a:solidFill>
              </a:rPr>
              <a:t>Saintcalle</a:t>
            </a:r>
            <a:r>
              <a:rPr lang="en-US" dirty="0">
                <a:solidFill>
                  <a:srgbClr val="FF0000"/>
                </a:solidFill>
              </a:rPr>
              <a:t>, 309 P.3d 326, 338 (Wash. 2013)</a:t>
            </a:r>
          </a:p>
        </p:txBody>
      </p:sp>
      <p:sp>
        <p:nvSpPr>
          <p:cNvPr id="3" name="Content Placeholder 2"/>
          <p:cNvSpPr>
            <a:spLocks noGrp="1"/>
          </p:cNvSpPr>
          <p:nvPr>
            <p:ph idx="1"/>
          </p:nvPr>
        </p:nvSpPr>
        <p:spPr/>
        <p:txBody>
          <a:bodyPr>
            <a:normAutofit/>
          </a:bodyPr>
          <a:lstStyle/>
          <a:p>
            <a:r>
              <a:rPr lang="en-US" dirty="0">
                <a:solidFill>
                  <a:srgbClr val="FFFF00"/>
                </a:solidFill>
              </a:rPr>
              <a:t>“More troubling for Batson is research showing that people will act on unconscious bias far more often if reasons exist giving plausible deniability </a:t>
            </a:r>
            <a:r>
              <a:rPr lang="en-US" dirty="0"/>
              <a:t>(e.g., an opportunity to present a race-neutral reasons).    * * *  The main problem is that Batson’s third step requires a finding of ‘purposeful discrimination,’ which trial courts may often interpret to require conscious discrimination.   This is problematic because discrimination is often unconscious.  </a:t>
            </a:r>
            <a:r>
              <a:rPr lang="en-US" dirty="0">
                <a:solidFill>
                  <a:srgbClr val="FFFF00"/>
                </a:solidFill>
              </a:rPr>
              <a:t>A requirement of conscious discrimination is especially disconcerting because it seemingly requires judges to accuse attorneys of deceit and racism in order to sustain a Batson challenge</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1710075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Saintcalle</a:t>
            </a:r>
            <a:r>
              <a:rPr lang="en-US" dirty="0">
                <a:solidFill>
                  <a:srgbClr val="FF0000"/>
                </a:solidFill>
              </a:rPr>
              <a:t> (cont.)</a:t>
            </a:r>
          </a:p>
        </p:txBody>
      </p:sp>
      <p:sp>
        <p:nvSpPr>
          <p:cNvPr id="3" name="Content Placeholder 2"/>
          <p:cNvSpPr>
            <a:spLocks noGrp="1"/>
          </p:cNvSpPr>
          <p:nvPr>
            <p:ph idx="1"/>
          </p:nvPr>
        </p:nvSpPr>
        <p:spPr/>
        <p:txBody>
          <a:bodyPr/>
          <a:lstStyle/>
          <a:p>
            <a:r>
              <a:rPr lang="en-US" dirty="0"/>
              <a:t>“As a first step, </a:t>
            </a:r>
            <a:r>
              <a:rPr lang="en-US" dirty="0">
                <a:solidFill>
                  <a:srgbClr val="FFFF00"/>
                </a:solidFill>
              </a:rPr>
              <a:t>we should abandon and replace Batson’s ‘purposeful discrimination’ requirement with a requirement that necessarily accounts for and alerts trial courts to the problem of unconscious bias, without ambiguity or confusion</a:t>
            </a:r>
            <a:r>
              <a:rPr lang="en-US" dirty="0"/>
              <a:t>.   For example, it might make sense to require a Batson challenge to be sustained if there is a reasonable probability that race was a factor in the exercise of the peremptory or where the judge finds it is more likely than not that, but for the defendant’s race, the peremptory would not have been exercised.   A standard like either of these would take the focus off of the credibility and integrity of the attorneys and ease the accusatory strain of sustaining a Batson challenge.” </a:t>
            </a:r>
          </a:p>
          <a:p>
            <a:endParaRPr lang="en-US" dirty="0"/>
          </a:p>
        </p:txBody>
      </p:sp>
    </p:spTree>
    <p:extLst>
      <p:ext uri="{BB962C8B-B14F-4D97-AF65-F5344CB8AC3E}">
        <p14:creationId xmlns:p14="http://schemas.microsoft.com/office/powerpoint/2010/main" val="3288269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Saintcalle</a:t>
            </a:r>
            <a:r>
              <a:rPr lang="en-US" dirty="0">
                <a:solidFill>
                  <a:srgbClr val="FF0000"/>
                </a:solidFill>
              </a:rPr>
              <a:t>:  More robust procedures needed</a:t>
            </a:r>
          </a:p>
        </p:txBody>
      </p:sp>
      <p:sp>
        <p:nvSpPr>
          <p:cNvPr id="3" name="Content Placeholder 2"/>
          <p:cNvSpPr>
            <a:spLocks noGrp="1"/>
          </p:cNvSpPr>
          <p:nvPr>
            <p:ph idx="1"/>
          </p:nvPr>
        </p:nvSpPr>
        <p:spPr/>
        <p:txBody>
          <a:bodyPr/>
          <a:lstStyle/>
          <a:p>
            <a:r>
              <a:rPr lang="en-US" dirty="0"/>
              <a:t>Washington Supreme Court consensus that “more robust” procedures were necessary to implement Batson prohibition.  </a:t>
            </a:r>
          </a:p>
          <a:p>
            <a:r>
              <a:rPr lang="en-US" dirty="0"/>
              <a:t>However, since arguments based on Washington Constitution had not been made below or briefed on appeal, this was not an appropriate case to make a decision on Batson reforms.</a:t>
            </a:r>
          </a:p>
          <a:p>
            <a:r>
              <a:rPr lang="en-US" dirty="0"/>
              <a:t>Court suggested </a:t>
            </a:r>
            <a:r>
              <a:rPr lang="en-US" dirty="0">
                <a:solidFill>
                  <a:srgbClr val="FFFF00"/>
                </a:solidFill>
              </a:rPr>
              <a:t>the issues may be better suited for rule-making by the Court, where it could obtain views of the many constituencies that are interested in the issue</a:t>
            </a:r>
            <a:r>
              <a:rPr lang="en-US" dirty="0" smtClean="0">
                <a:solidFill>
                  <a:srgbClr val="FFFF00"/>
                </a:solidFill>
              </a:rPr>
              <a:t>.</a:t>
            </a:r>
          </a:p>
          <a:p>
            <a:r>
              <a:rPr lang="en-US" dirty="0" smtClean="0">
                <a:solidFill>
                  <a:srgbClr val="FFFF00"/>
                </a:solidFill>
              </a:rPr>
              <a:t>Washington Rule 37 (April 2018).</a:t>
            </a:r>
            <a:endParaRPr lang="en-US" dirty="0">
              <a:solidFill>
                <a:srgbClr val="FFFF00"/>
              </a:solidFill>
            </a:endParaRPr>
          </a:p>
        </p:txBody>
      </p:sp>
    </p:spTree>
    <p:extLst>
      <p:ext uri="{BB962C8B-B14F-4D97-AF65-F5344CB8AC3E}">
        <p14:creationId xmlns:p14="http://schemas.microsoft.com/office/powerpoint/2010/main" val="2170561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State v. </a:t>
            </a:r>
            <a:r>
              <a:rPr lang="en-US" i="1" dirty="0" err="1">
                <a:solidFill>
                  <a:srgbClr val="FF0000"/>
                </a:solidFill>
              </a:rPr>
              <a:t>Mootz</a:t>
            </a:r>
            <a:r>
              <a:rPr lang="en-US" i="1" dirty="0">
                <a:solidFill>
                  <a:srgbClr val="FF0000"/>
                </a:solidFill>
              </a:rPr>
              <a:t> (Iowa Supreme Court)</a:t>
            </a:r>
          </a:p>
        </p:txBody>
      </p:sp>
      <p:sp>
        <p:nvSpPr>
          <p:cNvPr id="3" name="Content Placeholder 2"/>
          <p:cNvSpPr>
            <a:spLocks noGrp="1"/>
          </p:cNvSpPr>
          <p:nvPr>
            <p:ph idx="1"/>
          </p:nvPr>
        </p:nvSpPr>
        <p:spPr/>
        <p:txBody>
          <a:bodyPr>
            <a:normAutofit/>
          </a:bodyPr>
          <a:lstStyle/>
          <a:p>
            <a:r>
              <a:rPr lang="en-US" dirty="0"/>
              <a:t>Reverse-Batson case, w/D seeking to strike 2 Hispanic jurors</a:t>
            </a:r>
          </a:p>
          <a:p>
            <a:r>
              <a:rPr lang="en-US" dirty="0"/>
              <a:t>D was convicted of assault on police officer.  Police officer was Hispanic and the assault was outside a bar. </a:t>
            </a:r>
          </a:p>
          <a:p>
            <a:r>
              <a:rPr lang="en-US" dirty="0"/>
              <a:t>Prior to </a:t>
            </a:r>
            <a:r>
              <a:rPr lang="en-US" dirty="0" err="1"/>
              <a:t>peremptories</a:t>
            </a:r>
            <a:r>
              <a:rPr lang="en-US" dirty="0"/>
              <a:t>, </a:t>
            </a:r>
            <a:r>
              <a:rPr lang="en-US" dirty="0" err="1"/>
              <a:t>DCt</a:t>
            </a:r>
            <a:r>
              <a:rPr lang="en-US" dirty="0"/>
              <a:t> advised parties that only 1 of the Hispanic  jurors was </a:t>
            </a:r>
            <a:r>
              <a:rPr lang="en-US" dirty="0" err="1"/>
              <a:t>strikeable</a:t>
            </a:r>
            <a:r>
              <a:rPr lang="en-US" dirty="0"/>
              <a:t> due to relationship with law enforcement.  </a:t>
            </a:r>
            <a:r>
              <a:rPr lang="en-US" dirty="0">
                <a:solidFill>
                  <a:srgbClr val="FFFF00"/>
                </a:solidFill>
              </a:rPr>
              <a:t>When D struck a 2d Hispanic (Garcia), </a:t>
            </a:r>
            <a:r>
              <a:rPr lang="en-US" dirty="0" err="1">
                <a:solidFill>
                  <a:srgbClr val="FFFF00"/>
                </a:solidFill>
              </a:rPr>
              <a:t>DCt</a:t>
            </a:r>
            <a:r>
              <a:rPr lang="en-US" dirty="0">
                <a:solidFill>
                  <a:srgbClr val="FFFF00"/>
                </a:solidFill>
              </a:rPr>
              <a:t> </a:t>
            </a:r>
            <a:r>
              <a:rPr lang="en-US" dirty="0" err="1">
                <a:solidFill>
                  <a:srgbClr val="FFFF00"/>
                </a:solidFill>
              </a:rPr>
              <a:t>sua</a:t>
            </a:r>
            <a:r>
              <a:rPr lang="en-US" dirty="0">
                <a:solidFill>
                  <a:srgbClr val="FFFF00"/>
                </a:solidFill>
              </a:rPr>
              <a:t> </a:t>
            </a:r>
            <a:r>
              <a:rPr lang="en-US" dirty="0" err="1">
                <a:solidFill>
                  <a:srgbClr val="FFFF00"/>
                </a:solidFill>
              </a:rPr>
              <a:t>sponte</a:t>
            </a:r>
            <a:r>
              <a:rPr lang="en-US" dirty="0">
                <a:solidFill>
                  <a:srgbClr val="FFFF00"/>
                </a:solidFill>
              </a:rPr>
              <a:t> held hearing and asked State if it objected, which it did.  </a:t>
            </a:r>
            <a:r>
              <a:rPr lang="en-US" dirty="0"/>
              <a:t>D said he struck Garcia because Garcia was a former bartender who claimed he knew about intoxication and because Garcia stated he had been previously arrested and thought he deserved it.   </a:t>
            </a:r>
          </a:p>
        </p:txBody>
      </p:sp>
    </p:spTree>
    <p:extLst>
      <p:ext uri="{BB962C8B-B14F-4D97-AF65-F5344CB8AC3E}">
        <p14:creationId xmlns:p14="http://schemas.microsoft.com/office/powerpoint/2010/main" val="25083591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solidFill>
                  <a:srgbClr val="FF0000"/>
                </a:solidFill>
              </a:rPr>
              <a:t>Mootz</a:t>
            </a:r>
            <a:r>
              <a:rPr lang="en-US" dirty="0">
                <a:solidFill>
                  <a:srgbClr val="FF0000"/>
                </a:solidFill>
              </a:rPr>
              <a:t> analyzed per Batson 6</a:t>
            </a:r>
            <a:r>
              <a:rPr lang="en-US" baseline="30000" dirty="0">
                <a:solidFill>
                  <a:srgbClr val="FF0000"/>
                </a:solidFill>
              </a:rPr>
              <a:t>th</a:t>
            </a:r>
            <a:r>
              <a:rPr lang="en-US" dirty="0">
                <a:solidFill>
                  <a:srgbClr val="FF0000"/>
                </a:solidFill>
              </a:rPr>
              <a:t> A standards</a:t>
            </a:r>
          </a:p>
        </p:txBody>
      </p:sp>
      <p:sp>
        <p:nvSpPr>
          <p:cNvPr id="3" name="Content Placeholder 2"/>
          <p:cNvSpPr>
            <a:spLocks noGrp="1"/>
          </p:cNvSpPr>
          <p:nvPr>
            <p:ph idx="1"/>
          </p:nvPr>
        </p:nvSpPr>
        <p:spPr/>
        <p:txBody>
          <a:bodyPr>
            <a:normAutofit lnSpcReduction="10000"/>
          </a:bodyPr>
          <a:lstStyle/>
          <a:p>
            <a:r>
              <a:rPr lang="en-US" dirty="0" err="1"/>
              <a:t>DCt</a:t>
            </a:r>
            <a:r>
              <a:rPr lang="en-US" dirty="0"/>
              <a:t> concluded the D’s reasons were insufficient and did not allow the strike, but made no findings as to pretext or D counsel’s demeanor.</a:t>
            </a:r>
          </a:p>
          <a:p>
            <a:r>
              <a:rPr lang="en-US" dirty="0" err="1">
                <a:solidFill>
                  <a:srgbClr val="FFFF00"/>
                </a:solidFill>
              </a:rPr>
              <a:t>DCt</a:t>
            </a:r>
            <a:r>
              <a:rPr lang="en-US" dirty="0">
                <a:solidFill>
                  <a:srgbClr val="FFFF00"/>
                </a:solidFill>
              </a:rPr>
              <a:t> was reversed because it did not make findings re pretext</a:t>
            </a:r>
            <a:r>
              <a:rPr lang="en-US" dirty="0"/>
              <a:t>.  Compare </a:t>
            </a:r>
            <a:r>
              <a:rPr lang="en-US" dirty="0" err="1"/>
              <a:t>Saintcalle</a:t>
            </a:r>
            <a:r>
              <a:rPr lang="en-US" dirty="0"/>
              <a:t> Court: Batson proof burden fails to appreciate the reality that trial judge will hesitate to make a finding that an attorney engaged in intentional discrimination or lied.</a:t>
            </a:r>
          </a:p>
          <a:p>
            <a:pPr marL="228600" lvl="3">
              <a:spcBef>
                <a:spcPts val="1000"/>
              </a:spcBef>
            </a:pPr>
            <a:r>
              <a:rPr lang="en-US" sz="2800" dirty="0">
                <a:solidFill>
                  <a:srgbClr val="FFFF00"/>
                </a:solidFill>
              </a:rPr>
              <a:t>NAACP concern </a:t>
            </a:r>
            <a:r>
              <a:rPr lang="en-US" sz="2800" dirty="0" err="1">
                <a:solidFill>
                  <a:srgbClr val="FFFF00"/>
                </a:solidFill>
              </a:rPr>
              <a:t>Mootz</a:t>
            </a:r>
            <a:r>
              <a:rPr lang="en-US" sz="2800" dirty="0">
                <a:solidFill>
                  <a:srgbClr val="FFFF00"/>
                </a:solidFill>
              </a:rPr>
              <a:t> sends wrong signal to trial judge</a:t>
            </a:r>
            <a:r>
              <a:rPr lang="en-US" sz="2800" dirty="0"/>
              <a:t>:  almost no chance of reversal if you uphold discretionary strike of minority juror, but real risk of reversal if you deny proposed peremptory </a:t>
            </a:r>
            <a:r>
              <a:rPr lang="en-US" sz="2800" dirty="0" err="1"/>
              <a:t>srike</a:t>
            </a:r>
            <a:r>
              <a:rPr lang="en-US" sz="2800" dirty="0"/>
              <a:t>. </a:t>
            </a:r>
          </a:p>
          <a:p>
            <a:pPr marL="228600" lvl="3">
              <a:spcBef>
                <a:spcPts val="1000"/>
              </a:spcBef>
            </a:pPr>
            <a:r>
              <a:rPr lang="en-US" sz="2800" dirty="0" err="1"/>
              <a:t>Mootz</a:t>
            </a:r>
            <a:r>
              <a:rPr lang="en-US" sz="2800" dirty="0"/>
              <a:t> was not analyzed under Jury Trial or Equality clauses of Iowa Constitution, so could be distinguished </a:t>
            </a:r>
          </a:p>
          <a:p>
            <a:endParaRPr lang="en-US" dirty="0"/>
          </a:p>
        </p:txBody>
      </p:sp>
    </p:spTree>
    <p:extLst>
      <p:ext uri="{BB962C8B-B14F-4D97-AF65-F5344CB8AC3E}">
        <p14:creationId xmlns:p14="http://schemas.microsoft.com/office/powerpoint/2010/main" val="4046561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365125"/>
            <a:ext cx="10938164" cy="1110385"/>
          </a:xfrm>
        </p:spPr>
        <p:txBody>
          <a:bodyPr/>
          <a:lstStyle/>
          <a:p>
            <a:r>
              <a:rPr lang="en-US" altLang="zh-CN" dirty="0">
                <a:solidFill>
                  <a:srgbClr val="FF0000"/>
                </a:solidFill>
                <a:latin typeface="Calibri" charset="0"/>
                <a:ea typeface="宋体" charset="0"/>
                <a:cs typeface="宋体" charset="0"/>
              </a:rPr>
              <a:t>Developing the jury pool</a:t>
            </a:r>
            <a:endParaRPr lang="en-US" dirty="0">
              <a:solidFill>
                <a:srgbClr val="FF0000"/>
              </a:solidFill>
            </a:endParaRPr>
          </a:p>
        </p:txBody>
      </p:sp>
      <p:sp>
        <p:nvSpPr>
          <p:cNvPr id="3" name="Content Placeholder 2"/>
          <p:cNvSpPr>
            <a:spLocks noGrp="1"/>
          </p:cNvSpPr>
          <p:nvPr>
            <p:ph idx="1"/>
          </p:nvPr>
        </p:nvSpPr>
        <p:spPr>
          <a:xfrm>
            <a:off x="561109" y="1475510"/>
            <a:ext cx="10792691" cy="5217120"/>
          </a:xfrm>
        </p:spPr>
        <p:txBody>
          <a:bodyPr>
            <a:normAutofit/>
          </a:bodyPr>
          <a:lstStyle/>
          <a:p>
            <a:pPr>
              <a:lnSpc>
                <a:spcPct val="80000"/>
              </a:lnSpc>
            </a:pPr>
            <a:r>
              <a:rPr lang="en-US" altLang="zh-CN" sz="3200" dirty="0">
                <a:latin typeface="Calibri" charset="0"/>
                <a:ea typeface="宋体" charset="0"/>
                <a:cs typeface="宋体" charset="0"/>
              </a:rPr>
              <a:t>Jurors must be 18 years of age, U.S. citizens, and residents.</a:t>
            </a:r>
          </a:p>
          <a:p>
            <a:pPr>
              <a:lnSpc>
                <a:spcPct val="80000"/>
              </a:lnSpc>
            </a:pPr>
            <a:r>
              <a:rPr lang="en-US" altLang="zh-CN" sz="3200" dirty="0">
                <a:latin typeface="Calibri" charset="0"/>
                <a:ea typeface="宋体" charset="0"/>
                <a:cs typeface="宋体" charset="0"/>
              </a:rPr>
              <a:t>The established tradition is that the jury is to be a body truly representative of the community.</a:t>
            </a:r>
          </a:p>
          <a:p>
            <a:pPr>
              <a:lnSpc>
                <a:spcPct val="80000"/>
              </a:lnSpc>
            </a:pPr>
            <a:r>
              <a:rPr lang="en-US" altLang="zh-CN" sz="3200" dirty="0">
                <a:latin typeface="Calibri" charset="0"/>
                <a:ea typeface="宋体" charset="0"/>
                <a:cs typeface="宋体" charset="0"/>
              </a:rPr>
              <a:t>Goal is to select prospective jurors at random.  Court officials primarily use voter and drivers’ license lists to develop a Jury Source Pool.  But not everyone drives and not everyone votes.  </a:t>
            </a:r>
          </a:p>
          <a:p>
            <a:pPr>
              <a:lnSpc>
                <a:spcPct val="80000"/>
              </a:lnSpc>
            </a:pPr>
            <a:r>
              <a:rPr lang="en-US" altLang="zh-CN" sz="3200" dirty="0">
                <a:latin typeface="Calibri" charset="0"/>
                <a:ea typeface="宋体" charset="0"/>
                <a:cs typeface="宋体" charset="0"/>
              </a:rPr>
              <a:t>Iowa Code 607A embraces fair cross section requirement and authorizes jury officials to obtain additional names from other comprehensive lists, such as utility customers</a:t>
            </a:r>
          </a:p>
          <a:p>
            <a:pPr>
              <a:lnSpc>
                <a:spcPct val="80000"/>
              </a:lnSpc>
            </a:pPr>
            <a:r>
              <a:rPr lang="en-US" altLang="zh-CN" sz="3200" dirty="0">
                <a:latin typeface="Calibri" charset="0"/>
                <a:ea typeface="宋体" charset="0"/>
                <a:cs typeface="宋体" charset="0"/>
              </a:rPr>
              <a:t>2017 607A amendment requires inclusion of persons holding non-operators ID card from the State Motor Vehicle office.</a:t>
            </a:r>
          </a:p>
        </p:txBody>
      </p:sp>
    </p:spTree>
    <p:extLst>
      <p:ext uri="{BB962C8B-B14F-4D97-AF65-F5344CB8AC3E}">
        <p14:creationId xmlns:p14="http://schemas.microsoft.com/office/powerpoint/2010/main" val="378320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People v. Gutierrez (</a:t>
            </a:r>
            <a:r>
              <a:rPr lang="en-US" dirty="0" err="1">
                <a:solidFill>
                  <a:srgbClr val="FF0000"/>
                </a:solidFill>
              </a:rPr>
              <a:t>Cal.S.Ct</a:t>
            </a:r>
            <a:r>
              <a:rPr lang="en-US" dirty="0">
                <a:solidFill>
                  <a:srgbClr val="FF0000"/>
                </a:solidFill>
              </a:rPr>
              <a:t>. 2017)</a:t>
            </a:r>
          </a:p>
        </p:txBody>
      </p:sp>
      <p:sp>
        <p:nvSpPr>
          <p:cNvPr id="3" name="Content Placeholder 2"/>
          <p:cNvSpPr>
            <a:spLocks noGrp="1"/>
          </p:cNvSpPr>
          <p:nvPr>
            <p:ph idx="1"/>
          </p:nvPr>
        </p:nvSpPr>
        <p:spPr/>
        <p:txBody>
          <a:bodyPr>
            <a:normAutofit/>
          </a:bodyPr>
          <a:lstStyle/>
          <a:p>
            <a:r>
              <a:rPr lang="en-US" dirty="0">
                <a:solidFill>
                  <a:srgbClr val="FFFF00"/>
                </a:solidFill>
              </a:rPr>
              <a:t>1</a:t>
            </a:r>
            <a:r>
              <a:rPr lang="en-US" baseline="30000" dirty="0">
                <a:solidFill>
                  <a:srgbClr val="FFFF00"/>
                </a:solidFill>
              </a:rPr>
              <a:t>st</a:t>
            </a:r>
            <a:r>
              <a:rPr lang="en-US" dirty="0">
                <a:solidFill>
                  <a:srgbClr val="FFFF00"/>
                </a:solidFill>
              </a:rPr>
              <a:t> time in 16 years, 2d time, in 25 years a unanimous California Supreme Court found a Batson violation and reversed</a:t>
            </a:r>
          </a:p>
          <a:p>
            <a:r>
              <a:rPr lang="en-US" dirty="0">
                <a:solidFill>
                  <a:srgbClr val="FFFF00"/>
                </a:solidFill>
              </a:rPr>
              <a:t>P exercised 16 strikes, 10 against Hispanic jurors</a:t>
            </a:r>
            <a:r>
              <a:rPr lang="en-US" dirty="0"/>
              <a:t>. Trial Judge reviewed 8 of 10 strikes individually, finding them neutral and </a:t>
            </a:r>
            <a:r>
              <a:rPr lang="en-US" dirty="0" err="1"/>
              <a:t>nonpretextual</a:t>
            </a:r>
            <a:r>
              <a:rPr lang="en-US" dirty="0"/>
              <a:t>.</a:t>
            </a:r>
          </a:p>
          <a:p>
            <a:r>
              <a:rPr lang="en-US" dirty="0"/>
              <a:t>While appellate courts generally accord great deference to the trial court’s ruling that a reason is genuine, “we do so only when the trial court has made a sincere and reasoned attempt to evaluate each stated reason as applied to each challenged juror.</a:t>
            </a:r>
          </a:p>
          <a:p>
            <a:r>
              <a:rPr lang="en-US" dirty="0"/>
              <a:t>Providing an adequate record may prove onerous.  Nevertheless, the obligation to avoid discrimination in jury selection is a pivotal one.   </a:t>
            </a:r>
          </a:p>
          <a:p>
            <a:endParaRPr lang="en-US" dirty="0"/>
          </a:p>
          <a:p>
            <a:endParaRPr lang="en-US" dirty="0"/>
          </a:p>
        </p:txBody>
      </p:sp>
    </p:spTree>
    <p:extLst>
      <p:ext uri="{BB962C8B-B14F-4D97-AF65-F5344CB8AC3E}">
        <p14:creationId xmlns:p14="http://schemas.microsoft.com/office/powerpoint/2010/main" val="1215606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Trial Judge must make more searching inquiry</a:t>
            </a:r>
          </a:p>
        </p:txBody>
      </p:sp>
      <p:sp>
        <p:nvSpPr>
          <p:cNvPr id="3" name="Content Placeholder 2"/>
          <p:cNvSpPr>
            <a:spLocks noGrp="1"/>
          </p:cNvSpPr>
          <p:nvPr>
            <p:ph idx="1"/>
          </p:nvPr>
        </p:nvSpPr>
        <p:spPr/>
        <p:txBody>
          <a:bodyPr>
            <a:normAutofit lnSpcReduction="10000"/>
          </a:bodyPr>
          <a:lstStyle/>
          <a:p>
            <a:r>
              <a:rPr lang="en-US" dirty="0"/>
              <a:t>A prosecutor’s decision to strike a juror must “stand or fall” on the plausibility of the race neutral reasons he gives.   </a:t>
            </a:r>
            <a:r>
              <a:rPr lang="en-US" dirty="0">
                <a:solidFill>
                  <a:srgbClr val="FFFF00"/>
                </a:solidFill>
              </a:rPr>
              <a:t>The trial or appellate court cannot substitute or “imagine a reason that might not have been shown up as false.”  </a:t>
            </a:r>
          </a:p>
          <a:p>
            <a:r>
              <a:rPr lang="en-US" dirty="0"/>
              <a:t>At the pretext stage, courts must consider all relevant circumstances in determining whether a strike was improperly motivated, requiring a careful review of the entire record </a:t>
            </a:r>
            <a:r>
              <a:rPr lang="en-US" dirty="0" smtClean="0"/>
              <a:t>and a sensitive </a:t>
            </a:r>
            <a:r>
              <a:rPr lang="en-US" dirty="0"/>
              <a:t>inquiry into circumstantial and direct evidence of intent.  </a:t>
            </a:r>
          </a:p>
          <a:p>
            <a:r>
              <a:rPr lang="en-US" dirty="0">
                <a:solidFill>
                  <a:srgbClr val="FFFF00"/>
                </a:solidFill>
              </a:rPr>
              <a:t>Comparative juror analysis is an important tool and courts must undertake comparative juror analysis </a:t>
            </a:r>
            <a:r>
              <a:rPr lang="en-US" dirty="0"/>
              <a:t>even if it is raised for the 1</a:t>
            </a:r>
            <a:r>
              <a:rPr lang="en-US" baseline="30000" dirty="0"/>
              <a:t>st</a:t>
            </a:r>
            <a:r>
              <a:rPr lang="en-US" dirty="0"/>
              <a:t> time on appeal.  </a:t>
            </a:r>
          </a:p>
        </p:txBody>
      </p:sp>
    </p:spTree>
    <p:extLst>
      <p:ext uri="{BB962C8B-B14F-4D97-AF65-F5344CB8AC3E}">
        <p14:creationId xmlns:p14="http://schemas.microsoft.com/office/powerpoint/2010/main" val="22080513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Overview of </a:t>
            </a:r>
            <a:r>
              <a:rPr lang="en-US" i="1" dirty="0">
                <a:solidFill>
                  <a:srgbClr val="FF0000"/>
                </a:solidFill>
              </a:rPr>
              <a:t>Gutierrez</a:t>
            </a:r>
            <a:r>
              <a:rPr lang="en-US" dirty="0">
                <a:solidFill>
                  <a:srgbClr val="FF0000"/>
                </a:solidFill>
              </a:rPr>
              <a:t> fact-specific analysis</a:t>
            </a:r>
          </a:p>
        </p:txBody>
      </p:sp>
      <p:sp>
        <p:nvSpPr>
          <p:cNvPr id="3" name="Content Placeholder 2"/>
          <p:cNvSpPr>
            <a:spLocks noGrp="1"/>
          </p:cNvSpPr>
          <p:nvPr>
            <p:ph idx="1"/>
          </p:nvPr>
        </p:nvSpPr>
        <p:spPr/>
        <p:txBody>
          <a:bodyPr/>
          <a:lstStyle/>
          <a:p>
            <a:r>
              <a:rPr lang="en-US" dirty="0"/>
              <a:t>California Supreme Court insists on </a:t>
            </a:r>
            <a:r>
              <a:rPr lang="en-US" dirty="0">
                <a:solidFill>
                  <a:srgbClr val="FFFF00"/>
                </a:solidFill>
              </a:rPr>
              <a:t>a much more searching inquiry of P’s stated reasons by the trial judge:</a:t>
            </a:r>
            <a:r>
              <a:rPr lang="en-US" dirty="0"/>
              <a:t>  </a:t>
            </a:r>
          </a:p>
          <a:p>
            <a:r>
              <a:rPr lang="en-US" dirty="0"/>
              <a:t>Trial judge never clarified why it accepted P’s reason as honest.   </a:t>
            </a:r>
          </a:p>
          <a:p>
            <a:r>
              <a:rPr lang="en-US" dirty="0"/>
              <a:t>While the Trial Judge may have made a sincere attempt to assess P’s rationale</a:t>
            </a:r>
            <a:r>
              <a:rPr lang="en-US" dirty="0">
                <a:solidFill>
                  <a:srgbClr val="FFFF00"/>
                </a:solidFill>
              </a:rPr>
              <a:t>, the judge “never explained why it decided this justification was not a pretext for a discriminatory purpose</a:t>
            </a:r>
            <a:r>
              <a:rPr lang="en-US" dirty="0"/>
              <a:t>.”  </a:t>
            </a:r>
          </a:p>
          <a:p>
            <a:r>
              <a:rPr lang="en-US" dirty="0"/>
              <a:t>Did California Supreme Court strengthen Batson by shifting the burden of proof to P justify his strike was not </a:t>
            </a:r>
            <a:r>
              <a:rPr lang="en-US" dirty="0" err="1"/>
              <a:t>pretextual</a:t>
            </a:r>
            <a:r>
              <a:rPr lang="en-US" dirty="0"/>
              <a:t>?   </a:t>
            </a:r>
          </a:p>
        </p:txBody>
      </p:sp>
    </p:spTree>
    <p:extLst>
      <p:ext uri="{BB962C8B-B14F-4D97-AF65-F5344CB8AC3E}">
        <p14:creationId xmlns:p14="http://schemas.microsoft.com/office/powerpoint/2010/main" val="40832469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Pena-Rodriguez v. Colorado (SCOTUS 2017)</a:t>
            </a:r>
          </a:p>
        </p:txBody>
      </p:sp>
      <p:sp>
        <p:nvSpPr>
          <p:cNvPr id="3" name="Content Placeholder 2"/>
          <p:cNvSpPr>
            <a:spLocks noGrp="1"/>
          </p:cNvSpPr>
          <p:nvPr>
            <p:ph idx="1"/>
          </p:nvPr>
        </p:nvSpPr>
        <p:spPr/>
        <p:txBody>
          <a:bodyPr>
            <a:normAutofit/>
          </a:bodyPr>
          <a:lstStyle/>
          <a:p>
            <a:r>
              <a:rPr lang="en-US" dirty="0">
                <a:solidFill>
                  <a:srgbClr val="FFFF00"/>
                </a:solidFill>
              </a:rPr>
              <a:t>Where a juror makes a clear statement that indicates he or she relied on racial stereotypes or animus to convict </a:t>
            </a:r>
            <a:r>
              <a:rPr lang="en-US" dirty="0"/>
              <a:t>a criminal defendant, 6</a:t>
            </a:r>
            <a:r>
              <a:rPr lang="en-US" baseline="30000" dirty="0"/>
              <a:t>th</a:t>
            </a:r>
            <a:r>
              <a:rPr lang="en-US" dirty="0"/>
              <a:t> A requires that the no-impeachment rule give way in order to permit the </a:t>
            </a:r>
            <a:r>
              <a:rPr lang="en-US" dirty="0">
                <a:solidFill>
                  <a:srgbClr val="FFFF00"/>
                </a:solidFill>
              </a:rPr>
              <a:t>trial court to consider the evidence of the juror’s statement </a:t>
            </a:r>
            <a:r>
              <a:rPr lang="en-US" dirty="0"/>
              <a:t>and any resulting denial of the impartial jury trial guarantee.</a:t>
            </a:r>
          </a:p>
          <a:p>
            <a:r>
              <a:rPr lang="en-US" dirty="0"/>
              <a:t>Constitutional rule that </a:t>
            </a:r>
            <a:r>
              <a:rPr lang="en-US" dirty="0">
                <a:solidFill>
                  <a:srgbClr val="FFFF00"/>
                </a:solidFill>
              </a:rPr>
              <a:t>racial bias in the justice system must be addressed, even after a jury verdict has been entered</a:t>
            </a:r>
            <a:r>
              <a:rPr lang="en-US" dirty="0"/>
              <a:t>, is necessary to prevent a systemic loss of confidence in jury verdicts.  </a:t>
            </a:r>
          </a:p>
          <a:p>
            <a:endParaRPr lang="en-US" dirty="0"/>
          </a:p>
        </p:txBody>
      </p:sp>
    </p:spTree>
    <p:extLst>
      <p:ext uri="{BB962C8B-B14F-4D97-AF65-F5344CB8AC3E}">
        <p14:creationId xmlns:p14="http://schemas.microsoft.com/office/powerpoint/2010/main" val="3619916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8E114-0A3B-AF4D-A87A-06F788223E06}"/>
              </a:ext>
            </a:extLst>
          </p:cNvPr>
          <p:cNvSpPr>
            <a:spLocks noGrp="1"/>
          </p:cNvSpPr>
          <p:nvPr>
            <p:ph type="title"/>
          </p:nvPr>
        </p:nvSpPr>
        <p:spPr/>
        <p:txBody>
          <a:bodyPr/>
          <a:lstStyle/>
          <a:p>
            <a:r>
              <a:rPr lang="en-US" dirty="0"/>
              <a:t>Pena-Rodriguez procedural facts</a:t>
            </a:r>
          </a:p>
        </p:txBody>
      </p:sp>
      <p:sp>
        <p:nvSpPr>
          <p:cNvPr id="3" name="Content Placeholder 2">
            <a:extLst>
              <a:ext uri="{FF2B5EF4-FFF2-40B4-BE49-F238E27FC236}">
                <a16:creationId xmlns:a16="http://schemas.microsoft.com/office/drawing/2014/main" xmlns="" id="{11952C18-FE95-BC44-A65D-4EA84A2FE70C}"/>
              </a:ext>
            </a:extLst>
          </p:cNvPr>
          <p:cNvSpPr>
            <a:spLocks noGrp="1"/>
          </p:cNvSpPr>
          <p:nvPr>
            <p:ph idx="1"/>
          </p:nvPr>
        </p:nvSpPr>
        <p:spPr/>
        <p:txBody>
          <a:bodyPr>
            <a:normAutofit lnSpcReduction="10000"/>
          </a:bodyPr>
          <a:lstStyle/>
          <a:p>
            <a:pPr marL="0" indent="0">
              <a:buNone/>
            </a:pPr>
            <a:r>
              <a:rPr lang="en-US" dirty="0">
                <a:latin typeface="Century Schoolbook" panose="02040604050505020304" pitchFamily="18" charset="0"/>
              </a:rPr>
              <a:t>A Colorado jury convicted Peña-Rodriguez of harassment and unlawful sexual contact. Following the discharge of the jury, two jurors told defense counsel that</a:t>
            </a:r>
            <a:r>
              <a:rPr lang="en-US" dirty="0">
                <a:solidFill>
                  <a:srgbClr val="FFFF00"/>
                </a:solidFill>
                <a:latin typeface="Century Schoolbook" panose="02040604050505020304" pitchFamily="18" charset="0"/>
              </a:rPr>
              <a:t>, during deliberations, Juror H. C. had expressed anti-Hispanic bias toward petitioner and petitioner’s alibi witness. </a:t>
            </a:r>
            <a:r>
              <a:rPr lang="en-US" dirty="0">
                <a:latin typeface="Century Schoolbook" panose="02040604050505020304" pitchFamily="18" charset="0"/>
              </a:rPr>
              <a:t>Counsel, with the trial court’s supervision, obtained affidavits from the two jurors describing a number of biased statements by H. C. The </a:t>
            </a:r>
            <a:r>
              <a:rPr lang="en-US" dirty="0">
                <a:solidFill>
                  <a:srgbClr val="FFFF00"/>
                </a:solidFill>
                <a:latin typeface="Century Schoolbook" panose="02040604050505020304" pitchFamily="18" charset="0"/>
              </a:rPr>
              <a:t>court acknowledged H. C.’s apparent bias but denied petitioner’s motion for a new trial</a:t>
            </a:r>
            <a:r>
              <a:rPr lang="en-US" dirty="0">
                <a:latin typeface="Century Schoolbook" panose="02040604050505020304" pitchFamily="18" charset="0"/>
              </a:rPr>
              <a:t> on the ground that Colorado Rule of Evidence 606(b) generally prohibits a juror from testifying as to statements made during deliberations in a proceeding inquiring into the validity of the verdict. </a:t>
            </a:r>
          </a:p>
          <a:p>
            <a:endParaRPr lang="en-US" dirty="0"/>
          </a:p>
        </p:txBody>
      </p:sp>
    </p:spTree>
    <p:extLst>
      <p:ext uri="{BB962C8B-B14F-4D97-AF65-F5344CB8AC3E}">
        <p14:creationId xmlns:p14="http://schemas.microsoft.com/office/powerpoint/2010/main" val="2983896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50C516A-65BA-6941-8F92-1D18CD800BDE}"/>
              </a:ext>
            </a:extLst>
          </p:cNvPr>
          <p:cNvPicPr>
            <a:picLocks noChangeAspect="1"/>
          </p:cNvPicPr>
          <p:nvPr/>
        </p:nvPicPr>
        <p:blipFill>
          <a:blip r:embed="rId2"/>
          <a:stretch>
            <a:fillRect/>
          </a:stretch>
        </p:blipFill>
        <p:spPr>
          <a:xfrm>
            <a:off x="0" y="-124691"/>
            <a:ext cx="12192000" cy="6858000"/>
          </a:xfrm>
          <a:prstGeom prst="rect">
            <a:avLst/>
          </a:prstGeom>
        </p:spPr>
      </p:pic>
      <p:sp>
        <p:nvSpPr>
          <p:cNvPr id="4" name="Rectangle 3">
            <a:extLst>
              <a:ext uri="{FF2B5EF4-FFF2-40B4-BE49-F238E27FC236}">
                <a16:creationId xmlns:a16="http://schemas.microsoft.com/office/drawing/2014/main" xmlns="" id="{D0F3E222-897A-9A49-A36B-63921CCBCD7D}"/>
              </a:ext>
            </a:extLst>
          </p:cNvPr>
          <p:cNvSpPr/>
          <p:nvPr/>
        </p:nvSpPr>
        <p:spPr>
          <a:xfrm>
            <a:off x="3048000" y="1443841"/>
            <a:ext cx="6096000" cy="4524315"/>
          </a:xfrm>
          <a:prstGeom prst="rect">
            <a:avLst/>
          </a:prstGeom>
        </p:spPr>
        <p:txBody>
          <a:bodyPr>
            <a:spAutoFit/>
          </a:bodyPr>
          <a:lstStyle/>
          <a:p>
            <a:r>
              <a:rPr lang="en-US" dirty="0"/>
              <a:t>H. </a:t>
            </a:r>
            <a:r>
              <a:rPr lang="en-US" dirty="0">
                <a:solidFill>
                  <a:srgbClr val="FFFF00"/>
                </a:solidFill>
              </a:rPr>
              <a:t>C. told the other jurors that he “believed the defendant was guilty because, in [H. C.’s] experience as an ex-law enforcement officer, Mexican men had a bravado that caused them to believe they could do whatever they wanted with women.” The jurors reported that H. C. stated his belief that Mexican men are physically controlling of women because of their sense of entitlement, and further stated, “‘I think he did it because he’s Mexican and Mexican men take whatever they want.’” According to the jurors, H. C. further explained that, in his experience,“ nine times out of ten Mexican men were guilty of being aggressive toward women and young girls.” Finally, the jurors recounted that Juror H. C. said that </a:t>
            </a:r>
            <a:r>
              <a:rPr lang="en-US" dirty="0" smtClean="0">
                <a:solidFill>
                  <a:srgbClr val="FFFF00"/>
                </a:solidFill>
              </a:rPr>
              <a:t>he did </a:t>
            </a:r>
            <a:r>
              <a:rPr lang="en-US" dirty="0">
                <a:solidFill>
                  <a:srgbClr val="FFFF00"/>
                </a:solidFill>
              </a:rPr>
              <a:t>not find petitioner’s alibi witness credible because, among other things, the witness was “ ‘an illegal.’</a:t>
            </a:r>
            <a:r>
              <a:rPr lang="en-US" dirty="0"/>
              <a:t>”  (In fact, the witness testified during trial that he was a legal resident of the United States.)</a:t>
            </a:r>
          </a:p>
          <a:p>
            <a:endParaRPr lang="en-US" dirty="0"/>
          </a:p>
        </p:txBody>
      </p:sp>
    </p:spTree>
    <p:extLst>
      <p:ext uri="{BB962C8B-B14F-4D97-AF65-F5344CB8AC3E}">
        <p14:creationId xmlns:p14="http://schemas.microsoft.com/office/powerpoint/2010/main" val="3313722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Discrimination on the basis of race is especially pernicious in the administration of justice</a:t>
            </a:r>
          </a:p>
        </p:txBody>
      </p:sp>
      <p:sp>
        <p:nvSpPr>
          <p:cNvPr id="3" name="Content Placeholder 2"/>
          <p:cNvSpPr>
            <a:spLocks noGrp="1"/>
          </p:cNvSpPr>
          <p:nvPr>
            <p:ph idx="1"/>
          </p:nvPr>
        </p:nvSpPr>
        <p:spPr/>
        <p:txBody>
          <a:bodyPr/>
          <a:lstStyle/>
          <a:p>
            <a:r>
              <a:rPr lang="en-US" dirty="0"/>
              <a:t>The unmistakable principle underlying these precedents is that </a:t>
            </a:r>
            <a:r>
              <a:rPr lang="en-US" dirty="0">
                <a:solidFill>
                  <a:srgbClr val="FFFF00"/>
                </a:solidFill>
              </a:rPr>
              <a:t>discrimination on the basis of race, “odious in all aspects, is especially pernicious in the administration of justice</a:t>
            </a:r>
            <a:r>
              <a:rPr lang="en-US" dirty="0"/>
              <a:t>.” </a:t>
            </a:r>
            <a:r>
              <a:rPr lang="en-US" i="1" dirty="0"/>
              <a:t>Rose </a:t>
            </a:r>
            <a:r>
              <a:rPr lang="en-US" dirty="0"/>
              <a:t>v. </a:t>
            </a:r>
            <a:r>
              <a:rPr lang="en-US" i="1" dirty="0"/>
              <a:t>Mitchell</a:t>
            </a:r>
            <a:r>
              <a:rPr lang="en-US" dirty="0"/>
              <a:t>, 443 U. S. 545, 555 (1979). The jury is to be “a criminal defendant’s fundamental ‘protection of life and liberty against race or color prejudice.’” </a:t>
            </a:r>
            <a:r>
              <a:rPr lang="en-US" i="1" dirty="0" err="1"/>
              <a:t>McCleskey</a:t>
            </a:r>
            <a:r>
              <a:rPr lang="en-US" i="1" dirty="0"/>
              <a:t> </a:t>
            </a:r>
            <a:r>
              <a:rPr lang="en-US" dirty="0"/>
              <a:t>v. </a:t>
            </a:r>
            <a:r>
              <a:rPr lang="en-US" i="1" dirty="0"/>
              <a:t>Kemp</a:t>
            </a:r>
            <a:r>
              <a:rPr lang="en-US" dirty="0"/>
              <a:t>, 481 U. S. 279, 310 (1987) (quoting </a:t>
            </a:r>
            <a:r>
              <a:rPr lang="en-US" i="1" dirty="0" err="1"/>
              <a:t>Strauder</a:t>
            </a:r>
            <a:r>
              <a:rPr lang="en-US" dirty="0"/>
              <a:t>, </a:t>
            </a:r>
            <a:r>
              <a:rPr lang="en-US" i="1" dirty="0"/>
              <a:t>supra</a:t>
            </a:r>
            <a:r>
              <a:rPr lang="en-US" dirty="0"/>
              <a:t>, at 309). Permitting racial prejudice in the jury system damages “both the fact and the perception” of the jury’s role as “a vital check against the wrongful exercise of power by the State.” </a:t>
            </a:r>
          </a:p>
        </p:txBody>
      </p:sp>
    </p:spTree>
    <p:extLst>
      <p:ext uri="{BB962C8B-B14F-4D97-AF65-F5344CB8AC3E}">
        <p14:creationId xmlns:p14="http://schemas.microsoft.com/office/powerpoint/2010/main" val="1459093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General Rule against impeachment of jury verdicts remains unchanged</a:t>
            </a:r>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“Racial bias of the kind alleged in this case differs in critical ways </a:t>
            </a:r>
            <a:r>
              <a:rPr lang="en-US" dirty="0"/>
              <a:t>from the compromise verdict in </a:t>
            </a:r>
            <a:r>
              <a:rPr lang="en-US" i="1" dirty="0"/>
              <a:t>McDonald</a:t>
            </a:r>
            <a:r>
              <a:rPr lang="en-US" dirty="0"/>
              <a:t>, the drug and alcohol abuse in </a:t>
            </a:r>
            <a:r>
              <a:rPr lang="en-US" i="1" dirty="0"/>
              <a:t>Tanner</a:t>
            </a:r>
            <a:r>
              <a:rPr lang="en-US" dirty="0"/>
              <a:t>, or the pro-defendant bias in </a:t>
            </a:r>
            <a:r>
              <a:rPr lang="en-US" i="1" dirty="0" err="1"/>
              <a:t>Warger</a:t>
            </a:r>
            <a:r>
              <a:rPr lang="en-US" dirty="0"/>
              <a:t>. The behavior in those cases is troubling and unacceptable, but each involved anomalous behavior from a single jury—or juror—gone off course. Jurors are presumed to follow their oath, neither history nor common experience show that the jury system is rife with mischief of these or similar kinds. To attempt to rid the jury of every irregularity of this sort would be to</a:t>
            </a:r>
          </a:p>
          <a:p>
            <a:pPr marL="0" indent="0">
              <a:buNone/>
            </a:pPr>
            <a:r>
              <a:rPr lang="en-US" dirty="0"/>
              <a:t>expose it to unrelenting scrutiny. “It is not at all clear . . . that the jury system could survive such efforts to perfect it.” </a:t>
            </a:r>
          </a:p>
          <a:p>
            <a:endParaRPr lang="en-US" dirty="0"/>
          </a:p>
        </p:txBody>
      </p:sp>
    </p:spTree>
    <p:extLst>
      <p:ext uri="{BB962C8B-B14F-4D97-AF65-F5344CB8AC3E}">
        <p14:creationId xmlns:p14="http://schemas.microsoft.com/office/powerpoint/2010/main" val="150885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Racial Bias IS Different</a:t>
            </a:r>
          </a:p>
        </p:txBody>
      </p:sp>
      <p:sp>
        <p:nvSpPr>
          <p:cNvPr id="3" name="Content Placeholder 2"/>
          <p:cNvSpPr>
            <a:spLocks noGrp="1"/>
          </p:cNvSpPr>
          <p:nvPr>
            <p:ph idx="1"/>
          </p:nvPr>
        </p:nvSpPr>
        <p:spPr>
          <a:xfrm>
            <a:off x="741218" y="1839480"/>
            <a:ext cx="10515600" cy="4351338"/>
          </a:xfrm>
        </p:spPr>
        <p:txBody>
          <a:bodyPr>
            <a:normAutofit/>
          </a:bodyPr>
          <a:lstStyle/>
          <a:p>
            <a:pPr marL="0" indent="0">
              <a:buNone/>
            </a:pPr>
            <a:r>
              <a:rPr lang="en-US" dirty="0">
                <a:solidFill>
                  <a:srgbClr val="FFFF00"/>
                </a:solidFill>
              </a:rPr>
              <a:t>. . . [R]</a:t>
            </a:r>
            <a:r>
              <a:rPr lang="en-US" dirty="0" err="1">
                <a:solidFill>
                  <a:srgbClr val="FFFF00"/>
                </a:solidFill>
              </a:rPr>
              <a:t>acial</a:t>
            </a:r>
            <a:r>
              <a:rPr lang="en-US" dirty="0">
                <a:solidFill>
                  <a:srgbClr val="FFFF00"/>
                </a:solidFill>
              </a:rPr>
              <a:t> bias [is] a familiar and recurring evil that, if left unaddressed, would risk systemic injury to the administration of justice. This Court’s decisions demonstrate that racial bias implicates unique historical, constitutional, and institutional concerns. An effort to address the most grave and serious statements of racial bias is not an effort to perfect the jury but to ensure that our legal system remains capable of coming ever closer to the promise of equal treatment under the law that is so central to a functioning democracy.</a:t>
            </a:r>
          </a:p>
          <a:p>
            <a:endParaRPr lang="en-US" dirty="0"/>
          </a:p>
        </p:txBody>
      </p:sp>
    </p:spTree>
    <p:extLst>
      <p:ext uri="{BB962C8B-B14F-4D97-AF65-F5344CB8AC3E}">
        <p14:creationId xmlns:p14="http://schemas.microsoft.com/office/powerpoint/2010/main" val="23628232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wrap="square" numCol="1" anchor="t" anchorCtr="0" compatLnSpc="1">
            <a:prstTxWarp prst="textNoShape">
              <a:avLst/>
            </a:prstTxWarp>
            <a:normAutofit lnSpcReduction="10000"/>
          </a:bodyPr>
          <a:lstStyle/>
          <a:p>
            <a:r>
              <a:rPr lang="en-US" sz="3200" dirty="0"/>
              <a:t>Expand Batson’s protections to </a:t>
            </a:r>
            <a:r>
              <a:rPr lang="en-US" sz="3200" dirty="0">
                <a:solidFill>
                  <a:srgbClr val="FFFF00"/>
                </a:solidFill>
              </a:rPr>
              <a:t>bar implicit bias </a:t>
            </a:r>
          </a:p>
          <a:p>
            <a:r>
              <a:rPr lang="en-US" sz="3200" dirty="0"/>
              <a:t>Implicit bias focus: Trial Judge need not find intentional race discrimination to deny proposed strike of minority juror.</a:t>
            </a:r>
          </a:p>
          <a:p>
            <a:r>
              <a:rPr lang="en-US" sz="3200" dirty="0">
                <a:solidFill>
                  <a:srgbClr val="FFFF00"/>
                </a:solidFill>
              </a:rPr>
              <a:t>Require proactive Trial Judges</a:t>
            </a:r>
            <a:r>
              <a:rPr lang="en-US" sz="3200" dirty="0"/>
              <a:t>, a sincere and reasoned effort, to ensure implicit bias does not infect jury selection process.  </a:t>
            </a:r>
          </a:p>
          <a:p>
            <a:r>
              <a:rPr lang="en-US" altLang="zh-CN" sz="3200" dirty="0">
                <a:solidFill>
                  <a:srgbClr val="FFFF00"/>
                </a:solidFill>
                <a:latin typeface="Calibri" charset="0"/>
              </a:rPr>
              <a:t>Shift burden of proof so party proposing strike must show by clear &amp; convincing evidence race-neutral reason was in fact the real reason</a:t>
            </a:r>
            <a:r>
              <a:rPr lang="en-US" altLang="zh-CN" sz="3200" dirty="0">
                <a:latin typeface="Calibri" charset="0"/>
              </a:rPr>
              <a:t>, not a pretext, and not based on implicit bias.</a:t>
            </a:r>
          </a:p>
          <a:p>
            <a:r>
              <a:rPr lang="en-US" sz="3200" dirty="0">
                <a:solidFill>
                  <a:srgbClr val="FFFF00"/>
                </a:solidFill>
              </a:rPr>
              <a:t>Reduce the number of peremptory challenges </a:t>
            </a:r>
            <a:r>
              <a:rPr lang="en-US" sz="3200" dirty="0"/>
              <a:t>to 2 or 3.</a:t>
            </a:r>
          </a:p>
          <a:p>
            <a:endParaRPr lang="en-US" altLang="zh-CN" sz="3200" dirty="0">
              <a:latin typeface="Calibri" charset="0"/>
            </a:endParaRPr>
          </a:p>
          <a:p>
            <a:endParaRPr lang="en-US" altLang="zh-CN" sz="3200" dirty="0">
              <a:latin typeface="Calibri" charset="0"/>
            </a:endParaRPr>
          </a:p>
          <a:p>
            <a:pPr eaLnBrk="1" hangingPunct="1">
              <a:lnSpc>
                <a:spcPct val="90000"/>
              </a:lnSpc>
            </a:pPr>
            <a:endParaRPr lang="en-US" altLang="zh-CN" sz="3200" dirty="0">
              <a:latin typeface="Calibri" charset="0"/>
              <a:ea typeface="宋体" charset="0"/>
              <a:cs typeface="宋体" charset="0"/>
            </a:endParaRPr>
          </a:p>
          <a:p>
            <a:pPr eaLnBrk="1" hangingPunct="1">
              <a:lnSpc>
                <a:spcPct val="90000"/>
              </a:lnSpc>
            </a:pPr>
            <a:endParaRPr lang="en-US" altLang="zh-CN" sz="2600" dirty="0">
              <a:latin typeface="Calibri" charset="0"/>
            </a:endParaRPr>
          </a:p>
          <a:p>
            <a:pPr eaLnBrk="1" hangingPunct="1">
              <a:lnSpc>
                <a:spcPct val="90000"/>
              </a:lnSpc>
            </a:pPr>
            <a:endParaRPr lang="en-US" sz="2600" dirty="0">
              <a:latin typeface="Franklin Gothic Medium" charset="0"/>
            </a:endParaRPr>
          </a:p>
          <a:p>
            <a:pPr eaLnBrk="1" hangingPunct="1">
              <a:lnSpc>
                <a:spcPct val="90000"/>
              </a:lnSpc>
            </a:pPr>
            <a:endParaRPr lang="en-US" sz="1900" dirty="0">
              <a:latin typeface="Franklin Gothic Medium" charset="0"/>
            </a:endParaRPr>
          </a:p>
        </p:txBody>
      </p:sp>
      <p:sp>
        <p:nvSpPr>
          <p:cNvPr id="3" name="Title 2"/>
          <p:cNvSpPr>
            <a:spLocks noGrp="1"/>
          </p:cNvSpPr>
          <p:nvPr>
            <p:ph type="title"/>
          </p:nvPr>
        </p:nvSpPr>
        <p:spPr/>
        <p:txBody>
          <a:bodyPr/>
          <a:lstStyle/>
          <a:p>
            <a:pPr eaLnBrk="1" hangingPunct="1">
              <a:defRPr/>
            </a:pPr>
            <a:r>
              <a:rPr lang="en-US" dirty="0">
                <a:solidFill>
                  <a:srgbClr val="FF0000"/>
                </a:solidFill>
              </a:rPr>
              <a:t>Reforms short of abolition of </a:t>
            </a:r>
            <a:r>
              <a:rPr lang="en-US" dirty="0" err="1">
                <a:solidFill>
                  <a:srgbClr val="FF0000"/>
                </a:solidFill>
              </a:rPr>
              <a:t>peremptories</a:t>
            </a:r>
            <a:endParaRPr lang="en-US" dirty="0">
              <a:solidFill>
                <a:srgbClr val="FF0000"/>
              </a:solidFill>
            </a:endParaRPr>
          </a:p>
        </p:txBody>
      </p:sp>
    </p:spTree>
    <p:extLst>
      <p:ext uri="{BB962C8B-B14F-4D97-AF65-F5344CB8AC3E}">
        <p14:creationId xmlns:p14="http://schemas.microsoft.com/office/powerpoint/2010/main" val="153082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12 PERSON JURY</a:t>
            </a: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839788" y="2556164"/>
            <a:ext cx="3932237" cy="3312824"/>
          </a:xfrm>
        </p:spPr>
        <p:txBody>
          <a:bodyPr/>
          <a:lstStyle/>
          <a:p>
            <a:pPr>
              <a:defRPr/>
            </a:pPr>
            <a:r>
              <a:rPr lang="en-US" sz="2400" dirty="0">
                <a:latin typeface="Calibri" charset="0"/>
                <a:ea typeface="宋体" charset="0"/>
              </a:rPr>
              <a:t>Constitution Goal: </a:t>
            </a:r>
          </a:p>
          <a:p>
            <a:pPr>
              <a:defRPr/>
            </a:pPr>
            <a:r>
              <a:rPr lang="en-US" sz="2400" dirty="0">
                <a:latin typeface="Calibri" charset="0"/>
                <a:ea typeface="宋体" charset="0"/>
              </a:rPr>
              <a:t>Juries that  represent a fair cross section of community.</a:t>
            </a:r>
          </a:p>
          <a:p>
            <a:endParaRPr lang="en-US" dirty="0"/>
          </a:p>
        </p:txBody>
      </p:sp>
      <p:pic>
        <p:nvPicPr>
          <p:cNvPr id="5" name="Picture Placeholder 4" descr="images.jpg"/>
          <p:cNvPicPr>
            <a:picLocks noChangeAspect="1"/>
          </p:cNvPicPr>
          <p:nvPr/>
        </p:nvPicPr>
        <p:blipFill>
          <a:blip r:embed="rId2">
            <a:extLst>
              <a:ext uri="{28A0092B-C50C-407E-A947-70E740481C1C}">
                <a14:useLocalDpi xmlns:a14="http://schemas.microsoft.com/office/drawing/2010/main" val="0"/>
              </a:ext>
            </a:extLst>
          </a:blip>
          <a:srcRect l="19196" r="19196"/>
          <a:stretch>
            <a:fillRect/>
          </a:stretch>
        </p:blipFill>
        <p:spPr bwMode="auto">
          <a:xfrm>
            <a:off x="5183188" y="147637"/>
            <a:ext cx="6705600" cy="6553200"/>
          </a:xfrm>
          <a:prstGeom prst="rect">
            <a:avLst/>
          </a:prstGeom>
        </p:spPr>
      </p:pic>
    </p:spTree>
    <p:extLst>
      <p:ext uri="{BB962C8B-B14F-4D97-AF65-F5344CB8AC3E}">
        <p14:creationId xmlns:p14="http://schemas.microsoft.com/office/powerpoint/2010/main" val="1013210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Other reforms short of abolition</a:t>
            </a:r>
          </a:p>
        </p:txBody>
      </p:sp>
      <p:sp>
        <p:nvSpPr>
          <p:cNvPr id="3" name="Content Placeholder 2"/>
          <p:cNvSpPr>
            <a:spLocks noGrp="1"/>
          </p:cNvSpPr>
          <p:nvPr>
            <p:ph idx="1"/>
          </p:nvPr>
        </p:nvSpPr>
        <p:spPr/>
        <p:txBody>
          <a:bodyPr>
            <a:normAutofit/>
          </a:bodyPr>
          <a:lstStyle/>
          <a:p>
            <a:r>
              <a:rPr lang="en-US" altLang="zh-CN" dirty="0">
                <a:solidFill>
                  <a:srgbClr val="FFFF00"/>
                </a:solidFill>
                <a:latin typeface="Calibri" charset="0"/>
                <a:ea typeface="宋体" charset="0"/>
                <a:cs typeface="宋体" charset="0"/>
              </a:rPr>
              <a:t>Trial Judges discuss implicit bias w/jurors and give written jury instruction</a:t>
            </a:r>
            <a:r>
              <a:rPr lang="en-US" altLang="zh-CN" dirty="0">
                <a:latin typeface="Calibri" charset="0"/>
                <a:ea typeface="宋体" charset="0"/>
                <a:cs typeface="宋体" charset="0"/>
              </a:rPr>
              <a:t> that educate jurors and reduce risk of bias.</a:t>
            </a:r>
          </a:p>
          <a:p>
            <a:r>
              <a:rPr lang="en-US" altLang="zh-CN" dirty="0">
                <a:solidFill>
                  <a:srgbClr val="FFFF00"/>
                </a:solidFill>
                <a:latin typeface="Calibri" charset="0"/>
              </a:rPr>
              <a:t>Require regular implicit bias training as CLE for all lawyers</a:t>
            </a:r>
            <a:r>
              <a:rPr lang="en-US" altLang="zh-CN" dirty="0">
                <a:latin typeface="Calibri" charset="0"/>
              </a:rPr>
              <a:t>.  Court sponsors free webinars for CLE credit. </a:t>
            </a:r>
            <a:endParaRPr lang="en-US" altLang="zh-CN" dirty="0">
              <a:latin typeface="Calibri" charset="0"/>
              <a:ea typeface="宋体" charset="0"/>
              <a:cs typeface="宋体" charset="0"/>
            </a:endParaRPr>
          </a:p>
          <a:p>
            <a:r>
              <a:rPr lang="en-US" altLang="zh-CN" dirty="0">
                <a:latin typeface="Calibri" charset="0"/>
                <a:ea typeface="宋体" charset="0"/>
                <a:cs typeface="宋体" charset="0"/>
              </a:rPr>
              <a:t>State Court Administrator support study to determine effectiveness of Jury Instructions and other technology on reducing implicit bias</a:t>
            </a:r>
          </a:p>
          <a:p>
            <a:r>
              <a:rPr lang="en-US" dirty="0" err="1"/>
              <a:t>Saintcalle</a:t>
            </a:r>
            <a:r>
              <a:rPr lang="en-US" dirty="0"/>
              <a:t> did not suggest shift in burden of proof to party making strike but rather </a:t>
            </a:r>
            <a:r>
              <a:rPr lang="en-US" dirty="0">
                <a:solidFill>
                  <a:srgbClr val="FFFF00"/>
                </a:solidFill>
              </a:rPr>
              <a:t>a “motivating factor” test:  </a:t>
            </a:r>
            <a:r>
              <a:rPr lang="en-US" dirty="0"/>
              <a:t>Deny strike if there is reasonable probability race was a factor, or if it is more likely than not that, but for D’s race, strike would not have been exercised.   </a:t>
            </a:r>
          </a:p>
          <a:p>
            <a:endParaRPr lang="en-US" altLang="zh-CN" dirty="0">
              <a:latin typeface="Calibri" charset="0"/>
              <a:ea typeface="宋体" charset="0"/>
              <a:cs typeface="宋体" charset="0"/>
            </a:endParaRPr>
          </a:p>
          <a:p>
            <a:endParaRPr lang="en-US" dirty="0"/>
          </a:p>
        </p:txBody>
      </p:sp>
    </p:spTree>
    <p:extLst>
      <p:ext uri="{BB962C8B-B14F-4D97-AF65-F5344CB8AC3E}">
        <p14:creationId xmlns:p14="http://schemas.microsoft.com/office/powerpoint/2010/main" val="4234370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Does difficulty of resolving contentious implicit bias issue argue for abolition?</a:t>
            </a:r>
          </a:p>
        </p:txBody>
      </p:sp>
      <p:sp>
        <p:nvSpPr>
          <p:cNvPr id="3" name="Content Placeholder 2"/>
          <p:cNvSpPr>
            <a:spLocks noGrp="1"/>
          </p:cNvSpPr>
          <p:nvPr>
            <p:ph idx="1"/>
          </p:nvPr>
        </p:nvSpPr>
        <p:spPr/>
        <p:txBody>
          <a:bodyPr>
            <a:normAutofit lnSpcReduction="10000"/>
          </a:bodyPr>
          <a:lstStyle/>
          <a:p>
            <a:r>
              <a:rPr lang="en-US" dirty="0">
                <a:solidFill>
                  <a:srgbClr val="FFFF00"/>
                </a:solidFill>
              </a:rPr>
              <a:t>Iowa </a:t>
            </a:r>
            <a:r>
              <a:rPr lang="en-US" dirty="0" err="1">
                <a:solidFill>
                  <a:srgbClr val="FFFF00"/>
                </a:solidFill>
              </a:rPr>
              <a:t>SCt</a:t>
            </a:r>
            <a:r>
              <a:rPr lang="en-US" dirty="0">
                <a:solidFill>
                  <a:srgbClr val="FFFF00"/>
                </a:solidFill>
              </a:rPr>
              <a:t> in </a:t>
            </a:r>
            <a:r>
              <a:rPr lang="en-US" dirty="0" err="1">
                <a:solidFill>
                  <a:srgbClr val="FFFF00"/>
                </a:solidFill>
              </a:rPr>
              <a:t>Mootz</a:t>
            </a:r>
            <a:r>
              <a:rPr lang="en-US" dirty="0">
                <a:solidFill>
                  <a:srgbClr val="FFFF00"/>
                </a:solidFill>
              </a:rPr>
              <a:t> </a:t>
            </a:r>
            <a:r>
              <a:rPr lang="en-US" dirty="0"/>
              <a:t>did not explain why reason for strike was “clearly” legitimate except to note precedent </a:t>
            </a:r>
            <a:r>
              <a:rPr lang="en-US" dirty="0">
                <a:solidFill>
                  <a:srgbClr val="FFFF00"/>
                </a:solidFill>
              </a:rPr>
              <a:t>that </a:t>
            </a:r>
            <a:r>
              <a:rPr lang="en-US" i="1" dirty="0">
                <a:solidFill>
                  <a:srgbClr val="FFFF00"/>
                </a:solidFill>
              </a:rPr>
              <a:t>a juror’s interaction with police is “valid, race-neutral reason” for peremptory </a:t>
            </a:r>
            <a:r>
              <a:rPr lang="en-US" i="1" dirty="0" smtClean="0">
                <a:solidFill>
                  <a:srgbClr val="FFFF00"/>
                </a:solidFill>
              </a:rPr>
              <a:t>strike</a:t>
            </a:r>
            <a:r>
              <a:rPr lang="en-US" i="1" dirty="0" smtClean="0"/>
              <a:t>.</a:t>
            </a:r>
            <a:endParaRPr lang="en-US" i="1" dirty="0"/>
          </a:p>
          <a:p>
            <a:r>
              <a:rPr lang="en-US" dirty="0"/>
              <a:t>But see Brayer, Foster v. Chatman and the Failing of Batson, 102 Iowa L. Rev. 53 (2016): “Today’s Batson violation is shrouded in a cloak of rationalization . . . evidenced when prosecutors ask questions in </a:t>
            </a:r>
            <a:r>
              <a:rPr lang="en-US" dirty="0" err="1"/>
              <a:t>voir</a:t>
            </a:r>
            <a:r>
              <a:rPr lang="en-US" dirty="0"/>
              <a:t> dire targeting the heart of the black experience in this country.  Prosecutors may ask potential black jurors if they have had negative experiences with law enforcement because of their race.   Exclusions based on such questions mark the continued victimization of a black juror simply because they were victimized by their government in the past.”   Can court ignore huge disparate impact of </a:t>
            </a:r>
            <a:r>
              <a:rPr lang="en-US" dirty="0" err="1"/>
              <a:t>pretextual</a:t>
            </a:r>
            <a:r>
              <a:rPr lang="en-US" dirty="0"/>
              <a:t> stops?</a:t>
            </a:r>
          </a:p>
          <a:p>
            <a:endParaRPr lang="en-US" dirty="0"/>
          </a:p>
        </p:txBody>
      </p:sp>
    </p:spTree>
    <p:extLst>
      <p:ext uri="{BB962C8B-B14F-4D97-AF65-F5344CB8AC3E}">
        <p14:creationId xmlns:p14="http://schemas.microsoft.com/office/powerpoint/2010/main" val="41752251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Racial disparities in stops, arrests, and </a:t>
            </a:r>
            <a:r>
              <a:rPr lang="en-US" dirty="0" err="1">
                <a:solidFill>
                  <a:srgbClr val="FF0000"/>
                </a:solidFill>
              </a:rPr>
              <a:t>convic-tions</a:t>
            </a:r>
            <a:r>
              <a:rPr lang="en-US" dirty="0">
                <a:solidFill>
                  <a:srgbClr val="FF0000"/>
                </a:solidFill>
              </a:rPr>
              <a:t> pose vexing problem</a:t>
            </a:r>
          </a:p>
        </p:txBody>
      </p:sp>
      <p:sp>
        <p:nvSpPr>
          <p:cNvPr id="3" name="Content Placeholder 2"/>
          <p:cNvSpPr>
            <a:spLocks noGrp="1"/>
          </p:cNvSpPr>
          <p:nvPr>
            <p:ph idx="1"/>
          </p:nvPr>
        </p:nvSpPr>
        <p:spPr/>
        <p:txBody>
          <a:bodyPr>
            <a:normAutofit fontScale="92500"/>
          </a:bodyPr>
          <a:lstStyle/>
          <a:p>
            <a:r>
              <a:rPr lang="en-US" dirty="0"/>
              <a:t>What does fair cross section at front end accomplish if black jurors can be readily struck because they had a negative experience with police or have a prior felony conviction?   </a:t>
            </a:r>
            <a:r>
              <a:rPr lang="en-US" dirty="0">
                <a:solidFill>
                  <a:srgbClr val="FFFF00"/>
                </a:solidFill>
              </a:rPr>
              <a:t>Such race-neutral questions, when coupled with huge racial disparate impact evident in Iowa criminal justice system, provide basis for striking most black males from the jury.   </a:t>
            </a:r>
          </a:p>
          <a:p>
            <a:r>
              <a:rPr lang="en-US" dirty="0"/>
              <a:t>State v. </a:t>
            </a:r>
            <a:r>
              <a:rPr lang="en-US" dirty="0" err="1"/>
              <a:t>Mootz</a:t>
            </a:r>
            <a:r>
              <a:rPr lang="en-US" dirty="0"/>
              <a:t> upheld strike based on Hispanic juror’s interaction with law enforcement without any consideration of its racial impact or explanation  as to why juror’s prior arrest “that he deserved” would bias him against D.</a:t>
            </a:r>
          </a:p>
          <a:p>
            <a:r>
              <a:rPr lang="en-US" dirty="0"/>
              <a:t>Unclear that any remedy short of abolition of discretionary strikes can accomplish justice system goal of juries that reflect the community.</a:t>
            </a:r>
          </a:p>
          <a:p>
            <a:endParaRPr lang="en-US" dirty="0"/>
          </a:p>
        </p:txBody>
      </p:sp>
    </p:spTree>
    <p:extLst>
      <p:ext uri="{BB962C8B-B14F-4D97-AF65-F5344CB8AC3E}">
        <p14:creationId xmlns:p14="http://schemas.microsoft.com/office/powerpoint/2010/main" val="7382672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838200" y="365126"/>
            <a:ext cx="10515600" cy="840220"/>
          </a:xfrm>
        </p:spPr>
        <p:txBody>
          <a:bodyPr>
            <a:normAutofit fontScale="90000"/>
          </a:bodyPr>
          <a:lstStyle/>
          <a:p>
            <a:pPr>
              <a:defRPr/>
            </a:pPr>
            <a:r>
              <a:rPr lang="en-US" dirty="0">
                <a:solidFill>
                  <a:srgbClr val="FF0000"/>
                </a:solidFill>
                <a:latin typeface="Calibri" charset="0"/>
                <a:ea typeface="宋体" charset="0"/>
                <a:cs typeface="+mj-cs"/>
              </a:rPr>
              <a:t>UK abolished Peremptory/Discretionary Strikes </a:t>
            </a:r>
          </a:p>
        </p:txBody>
      </p:sp>
      <p:sp>
        <p:nvSpPr>
          <p:cNvPr id="64514" name="Rectangle 3"/>
          <p:cNvSpPr>
            <a:spLocks noChangeArrowheads="1"/>
          </p:cNvSpPr>
          <p:nvPr/>
        </p:nvSpPr>
        <p:spPr bwMode="auto">
          <a:xfrm>
            <a:off x="332509" y="1205346"/>
            <a:ext cx="11471564"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defTabSz="914400" fontAlgn="base">
              <a:spcBef>
                <a:spcPct val="0"/>
              </a:spcBef>
              <a:spcAft>
                <a:spcPct val="0"/>
              </a:spcAft>
              <a:buFont typeface="Arial" charset="0"/>
              <a:buChar char="•"/>
            </a:pPr>
            <a:r>
              <a:rPr lang="en-US" altLang="zh-CN" sz="3200" dirty="0">
                <a:latin typeface="Calibri" charset="0"/>
                <a:ea typeface="宋体" charset="0"/>
                <a:cs typeface="宋体" charset="0"/>
              </a:rPr>
              <a:t>Peremptory challenges or strikes have been part of the English common law system dating back to the 13</a:t>
            </a:r>
            <a:r>
              <a:rPr lang="en-US" altLang="zh-CN" sz="3200" baseline="30000" dirty="0">
                <a:latin typeface="Calibri" charset="0"/>
                <a:ea typeface="宋体" charset="0"/>
                <a:cs typeface="宋体" charset="0"/>
              </a:rPr>
              <a:t>th</a:t>
            </a:r>
            <a:r>
              <a:rPr lang="en-US" altLang="zh-CN" sz="3200" dirty="0">
                <a:latin typeface="Calibri" charset="0"/>
                <a:ea typeface="宋体" charset="0"/>
                <a:cs typeface="宋体" charset="0"/>
              </a:rPr>
              <a:t> century. </a:t>
            </a:r>
          </a:p>
          <a:p>
            <a:pPr marL="285750" indent="-285750" defTabSz="914400" fontAlgn="base">
              <a:spcBef>
                <a:spcPct val="0"/>
              </a:spcBef>
              <a:spcAft>
                <a:spcPct val="0"/>
              </a:spcAft>
              <a:buFont typeface="Arial" charset="0"/>
              <a:buChar char="•"/>
            </a:pPr>
            <a:r>
              <a:rPr lang="en-US" altLang="zh-CN" sz="3200" dirty="0">
                <a:solidFill>
                  <a:srgbClr val="FFFF00"/>
                </a:solidFill>
                <a:latin typeface="Calibri" charset="0"/>
                <a:ea typeface="宋体" charset="0"/>
                <a:cs typeface="宋体" charset="0"/>
              </a:rPr>
              <a:t>England abolished peremptory challenges in 1988</a:t>
            </a:r>
            <a:r>
              <a:rPr lang="en-US" altLang="zh-CN" sz="3200" dirty="0">
                <a:latin typeface="Calibri" charset="0"/>
                <a:ea typeface="宋体" charset="0"/>
                <a:cs typeface="宋体" charset="0"/>
              </a:rPr>
              <a:t>,  Criminal Justice Act, 1988, c.33,§118 (Eng.), as did </a:t>
            </a:r>
            <a:r>
              <a:rPr lang="en-US" altLang="zh-CN" sz="3200" dirty="0">
                <a:solidFill>
                  <a:srgbClr val="FFFF00"/>
                </a:solidFill>
                <a:latin typeface="Calibri" charset="0"/>
                <a:ea typeface="宋体" charset="0"/>
                <a:cs typeface="宋体" charset="0"/>
              </a:rPr>
              <a:t>Scotland, Wales, and Northern Ireland in 2007</a:t>
            </a:r>
            <a:r>
              <a:rPr lang="en-US" altLang="zh-CN" sz="3200" dirty="0">
                <a:latin typeface="Calibri" charset="0"/>
                <a:ea typeface="宋体" charset="0"/>
                <a:cs typeface="宋体" charset="0"/>
              </a:rPr>
              <a:t>.  Justice &amp; Security Act,ch.6,§13.  </a:t>
            </a:r>
          </a:p>
          <a:p>
            <a:pPr marL="285750" indent="-285750" defTabSz="914400" fontAlgn="base">
              <a:spcBef>
                <a:spcPct val="0"/>
              </a:spcBef>
              <a:spcAft>
                <a:spcPct val="0"/>
              </a:spcAft>
              <a:buFont typeface="Arial" charset="0"/>
              <a:buChar char="•"/>
            </a:pPr>
            <a:r>
              <a:rPr lang="en-US" altLang="zh-CN" sz="3200" dirty="0">
                <a:solidFill>
                  <a:srgbClr val="FFFF00"/>
                </a:solidFill>
                <a:latin typeface="Calibri" charset="0"/>
                <a:ea typeface="宋体" charset="0"/>
                <a:cs typeface="宋体" charset="0"/>
              </a:rPr>
              <a:t>Rationale for abolition was exercise of peremptory challenges derogated randomness of jury selection that is essence of system</a:t>
            </a:r>
            <a:r>
              <a:rPr lang="en-US" altLang="zh-CN" sz="3200" dirty="0">
                <a:latin typeface="Calibri" charset="0"/>
                <a:ea typeface="宋体" charset="0"/>
                <a:cs typeface="宋体" charset="0"/>
              </a:rPr>
              <a:t>.</a:t>
            </a:r>
          </a:p>
          <a:p>
            <a:pPr marL="285750" indent="-285750" defTabSz="914400" fontAlgn="base">
              <a:spcBef>
                <a:spcPct val="0"/>
              </a:spcBef>
              <a:spcAft>
                <a:spcPct val="0"/>
              </a:spcAft>
              <a:buFont typeface="Arial" charset="0"/>
              <a:buChar char="•"/>
            </a:pPr>
            <a:r>
              <a:rPr lang="en-US" altLang="zh-CN" sz="3200" dirty="0">
                <a:latin typeface="Calibri" charset="0"/>
                <a:ea typeface="宋体" charset="0"/>
                <a:cs typeface="宋体" charset="0"/>
              </a:rPr>
              <a:t>Experience suggests this change has reduced costs and length of trials w/o causing increase in challenges for cause and w/o causing jurors to suffer </a:t>
            </a:r>
            <a:r>
              <a:rPr lang="en-US" altLang="zh-CN" sz="3200" dirty="0" err="1">
                <a:latin typeface="Calibri" charset="0"/>
                <a:ea typeface="宋体" charset="0"/>
                <a:cs typeface="宋体" charset="0"/>
              </a:rPr>
              <a:t>embarassment</a:t>
            </a:r>
            <a:r>
              <a:rPr lang="en-US" altLang="zh-CN" sz="3200" dirty="0">
                <a:latin typeface="Calibri" charset="0"/>
                <a:ea typeface="宋体" charset="0"/>
                <a:cs typeface="宋体" charset="0"/>
              </a:rPr>
              <a:t>. </a:t>
            </a:r>
          </a:p>
          <a:p>
            <a:pPr marL="285750" indent="-285750" defTabSz="914400" fontAlgn="base">
              <a:spcBef>
                <a:spcPct val="0"/>
              </a:spcBef>
              <a:spcAft>
                <a:spcPct val="0"/>
              </a:spcAft>
              <a:buFont typeface="Arial" charset="0"/>
              <a:buChar char="•"/>
            </a:pPr>
            <a:endParaRPr lang="en-US" altLang="zh-CN" sz="2400" dirty="0">
              <a:solidFill>
                <a:prstClr val="black"/>
              </a:solidFill>
              <a:latin typeface="Calibri" charset="0"/>
              <a:ea typeface="宋体" charset="0"/>
              <a:cs typeface="宋体" charset="0"/>
            </a:endParaRPr>
          </a:p>
        </p:txBody>
      </p:sp>
    </p:spTree>
    <p:extLst>
      <p:ext uri="{BB962C8B-B14F-4D97-AF65-F5344CB8AC3E}">
        <p14:creationId xmlns:p14="http://schemas.microsoft.com/office/powerpoint/2010/main" val="481140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Marder</a:t>
            </a:r>
            <a:r>
              <a:rPr lang="en-US" dirty="0">
                <a:solidFill>
                  <a:srgbClr val="FF0000"/>
                </a:solidFill>
              </a:rPr>
              <a:t>, Batson Revisited, 97 Iowa L. Rev. 1585 (2012): Eliminate Peremptory Strikes</a:t>
            </a:r>
          </a:p>
        </p:txBody>
      </p:sp>
      <p:sp>
        <p:nvSpPr>
          <p:cNvPr id="3" name="Content Placeholder 2"/>
          <p:cNvSpPr>
            <a:spLocks noGrp="1"/>
          </p:cNvSpPr>
          <p:nvPr>
            <p:ph idx="1"/>
          </p:nvPr>
        </p:nvSpPr>
        <p:spPr/>
        <p:txBody>
          <a:bodyPr>
            <a:normAutofit/>
          </a:bodyPr>
          <a:lstStyle/>
          <a:p>
            <a:r>
              <a:rPr lang="en-US" dirty="0"/>
              <a:t>Thoroughly researched, very thoughtful article comparing U.S. and U.K. jury selection systems.    It describes the many ways that </a:t>
            </a:r>
            <a:r>
              <a:rPr lang="en-US" dirty="0">
                <a:solidFill>
                  <a:srgbClr val="FFFF00"/>
                </a:solidFill>
              </a:rPr>
              <a:t>U.K.’s elimination of discretionary strikes not only greatly improved the perception of fairness when trial jury reflects the community but also enhanced quality of jurors’ deliberations due to jury’s diversity.</a:t>
            </a:r>
          </a:p>
          <a:p>
            <a:r>
              <a:rPr lang="en-US" dirty="0"/>
              <a:t>One of principle reasons for eliminating </a:t>
            </a:r>
            <a:r>
              <a:rPr lang="en-US" dirty="0" err="1"/>
              <a:t>peremptories</a:t>
            </a:r>
            <a:r>
              <a:rPr lang="en-US" dirty="0"/>
              <a:t> in England was so the juries would reflect more closely the heterogeneity of English society:  “A jury should represent a cross-section drawn at random from the community, and should be the means of bringing to bear on the issues the corporate good sense of that community.”</a:t>
            </a:r>
          </a:p>
        </p:txBody>
      </p:sp>
    </p:spTree>
    <p:extLst>
      <p:ext uri="{BB962C8B-B14F-4D97-AF65-F5344CB8AC3E}">
        <p14:creationId xmlns:p14="http://schemas.microsoft.com/office/powerpoint/2010/main" val="29784933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E448B-EA19-DF4C-AA02-28BD5629C9BB}"/>
              </a:ext>
            </a:extLst>
          </p:cNvPr>
          <p:cNvSpPr>
            <a:spLocks noGrp="1"/>
          </p:cNvSpPr>
          <p:nvPr>
            <p:ph type="title"/>
          </p:nvPr>
        </p:nvSpPr>
        <p:spPr/>
        <p:txBody>
          <a:bodyPr/>
          <a:lstStyle/>
          <a:p>
            <a:r>
              <a:rPr lang="en-US" dirty="0">
                <a:solidFill>
                  <a:srgbClr val="FF0000"/>
                </a:solidFill>
              </a:rPr>
              <a:t>Washington Supreme Court Rule 37 (2018)</a:t>
            </a:r>
          </a:p>
        </p:txBody>
      </p:sp>
      <p:sp>
        <p:nvSpPr>
          <p:cNvPr id="3" name="Content Placeholder 2">
            <a:extLst>
              <a:ext uri="{FF2B5EF4-FFF2-40B4-BE49-F238E27FC236}">
                <a16:creationId xmlns:a16="http://schemas.microsoft.com/office/drawing/2014/main" xmlns="" id="{9F397A64-F428-EE4C-96C9-A3165885A6B7}"/>
              </a:ext>
            </a:extLst>
          </p:cNvPr>
          <p:cNvSpPr>
            <a:spLocks noGrp="1"/>
          </p:cNvSpPr>
          <p:nvPr>
            <p:ph idx="1"/>
          </p:nvPr>
        </p:nvSpPr>
        <p:spPr/>
        <p:txBody>
          <a:bodyPr>
            <a:normAutofit lnSpcReduction="10000"/>
          </a:bodyPr>
          <a:lstStyle/>
          <a:p>
            <a:r>
              <a:rPr lang="en-US" dirty="0"/>
              <a:t>Rule governing Batson challenges applicable to all jury trials</a:t>
            </a:r>
          </a:p>
          <a:p>
            <a:r>
              <a:rPr lang="en-US" dirty="0">
                <a:solidFill>
                  <a:srgbClr val="FFFF00"/>
                </a:solidFill>
              </a:rPr>
              <a:t>Objection can be made by party or trial judge w/o preliminary proof </a:t>
            </a:r>
          </a:p>
          <a:p>
            <a:r>
              <a:rPr lang="en-US" dirty="0"/>
              <a:t>Upon objection the party exercising the peremptory challenge shall articulate the reasons it has been exercised</a:t>
            </a:r>
          </a:p>
          <a:p>
            <a:r>
              <a:rPr lang="en-US" dirty="0">
                <a:solidFill>
                  <a:srgbClr val="FFFF00"/>
                </a:solidFill>
              </a:rPr>
              <a:t>Court need not find purposeful discrimination </a:t>
            </a:r>
            <a:r>
              <a:rPr lang="en-US" dirty="0"/>
              <a:t>to deny peremptory, only that an “objective observer </a:t>
            </a:r>
            <a:r>
              <a:rPr lang="en-US" dirty="0">
                <a:solidFill>
                  <a:srgbClr val="FFFF00"/>
                </a:solidFill>
              </a:rPr>
              <a:t>could</a:t>
            </a:r>
            <a:r>
              <a:rPr lang="en-US" dirty="0"/>
              <a:t> </a:t>
            </a:r>
            <a:r>
              <a:rPr lang="en-US" dirty="0">
                <a:solidFill>
                  <a:srgbClr val="FFFF00"/>
                </a:solidFill>
              </a:rPr>
              <a:t>view race or ethnicity as a factor in the use of the peremptory challenge</a:t>
            </a:r>
            <a:r>
              <a:rPr lang="en-US" dirty="0"/>
              <a:t>.”</a:t>
            </a:r>
          </a:p>
          <a:p>
            <a:r>
              <a:rPr lang="en-US" dirty="0"/>
              <a:t>“An objective observer is </a:t>
            </a:r>
            <a:r>
              <a:rPr lang="en-US" dirty="0">
                <a:solidFill>
                  <a:srgbClr val="FFFF00"/>
                </a:solidFill>
              </a:rPr>
              <a:t>aware that implicit, institutional, and unconscious biases, </a:t>
            </a:r>
            <a:r>
              <a:rPr lang="en-US" dirty="0"/>
              <a:t>in addition to purposeful discrimination</a:t>
            </a:r>
            <a:r>
              <a:rPr lang="en-US" dirty="0">
                <a:solidFill>
                  <a:srgbClr val="FFFF00"/>
                </a:solidFill>
              </a:rPr>
              <a:t>, have resulted in unfair exclusion of potential jurors</a:t>
            </a:r>
            <a:r>
              <a:rPr lang="en-US" dirty="0"/>
              <a:t> in Washington State..”</a:t>
            </a:r>
          </a:p>
          <a:p>
            <a:endParaRPr lang="en-US" dirty="0"/>
          </a:p>
          <a:p>
            <a:endParaRPr lang="en-US" dirty="0"/>
          </a:p>
        </p:txBody>
      </p:sp>
    </p:spTree>
    <p:extLst>
      <p:ext uri="{BB962C8B-B14F-4D97-AF65-F5344CB8AC3E}">
        <p14:creationId xmlns:p14="http://schemas.microsoft.com/office/powerpoint/2010/main" val="23872488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8BABB-7928-1F48-A076-83A66A48D1A6}"/>
              </a:ext>
            </a:extLst>
          </p:cNvPr>
          <p:cNvSpPr>
            <a:spLocks noGrp="1"/>
          </p:cNvSpPr>
          <p:nvPr>
            <p:ph type="title"/>
          </p:nvPr>
        </p:nvSpPr>
        <p:spPr/>
        <p:txBody>
          <a:bodyPr/>
          <a:lstStyle/>
          <a:p>
            <a:r>
              <a:rPr lang="en-US" dirty="0">
                <a:solidFill>
                  <a:srgbClr val="FF0000"/>
                </a:solidFill>
              </a:rPr>
              <a:t>Rule 37 Requires Comparative Juror Analysis</a:t>
            </a:r>
          </a:p>
        </p:txBody>
      </p:sp>
      <p:sp>
        <p:nvSpPr>
          <p:cNvPr id="3" name="Content Placeholder 2">
            <a:extLst>
              <a:ext uri="{FF2B5EF4-FFF2-40B4-BE49-F238E27FC236}">
                <a16:creationId xmlns:a16="http://schemas.microsoft.com/office/drawing/2014/main" xmlns="" id="{BA6E127B-FD87-9941-9221-8EE9ADB914C1}"/>
              </a:ext>
            </a:extLst>
          </p:cNvPr>
          <p:cNvSpPr>
            <a:spLocks noGrp="1"/>
          </p:cNvSpPr>
          <p:nvPr>
            <p:ph idx="1"/>
          </p:nvPr>
        </p:nvSpPr>
        <p:spPr/>
        <p:txBody>
          <a:bodyPr/>
          <a:lstStyle/>
          <a:p>
            <a:r>
              <a:rPr lang="en-US" dirty="0"/>
              <a:t>Iii) whether the party exercising the peremptory challenge </a:t>
            </a:r>
            <a:r>
              <a:rPr lang="en-US" dirty="0">
                <a:solidFill>
                  <a:srgbClr val="FFFF00"/>
                </a:solidFill>
              </a:rPr>
              <a:t>asked significantly more questions or different questions of the potential juror </a:t>
            </a:r>
            <a:r>
              <a:rPr lang="en-US" dirty="0"/>
              <a:t>against whom the peremptory challenge was used in contract to other jurors; (iii) whether </a:t>
            </a:r>
            <a:r>
              <a:rPr lang="en-US" dirty="0">
                <a:solidFill>
                  <a:srgbClr val="FFFF00"/>
                </a:solidFill>
              </a:rPr>
              <a:t>other prospective jurors provided similar answers but were not the subject of a peremptory challenge </a:t>
            </a:r>
            <a:r>
              <a:rPr lang="en-US" dirty="0"/>
              <a:t>by that party; whether other prospective jurors provided similar answers but were not the subject of a peremptory challenge by that party; (iv)  </a:t>
            </a:r>
            <a:r>
              <a:rPr lang="en-US" dirty="0">
                <a:solidFill>
                  <a:srgbClr val="FFFF00"/>
                </a:solidFill>
              </a:rPr>
              <a:t>whether a reason might be disproportionately </a:t>
            </a:r>
            <a:r>
              <a:rPr lang="en-US" dirty="0" smtClean="0">
                <a:solidFill>
                  <a:srgbClr val="FFFF00"/>
                </a:solidFill>
              </a:rPr>
              <a:t>associated </a:t>
            </a:r>
            <a:r>
              <a:rPr lang="en-US" dirty="0">
                <a:solidFill>
                  <a:srgbClr val="FFFF00"/>
                </a:solidFill>
              </a:rPr>
              <a:t>with a race or ethnicity</a:t>
            </a:r>
            <a:r>
              <a:rPr lang="en-US" dirty="0"/>
              <a:t>, and (v) if the party has </a:t>
            </a:r>
            <a:r>
              <a:rPr lang="en-US" dirty="0">
                <a:solidFill>
                  <a:srgbClr val="FFFF00"/>
                </a:solidFill>
              </a:rPr>
              <a:t>used peremptory challenges disproportionately</a:t>
            </a:r>
            <a:r>
              <a:rPr lang="en-US" dirty="0"/>
              <a:t> against a given race or ethnicity, </a:t>
            </a:r>
            <a:r>
              <a:rPr lang="en-US" dirty="0">
                <a:solidFill>
                  <a:srgbClr val="FFFF00"/>
                </a:solidFill>
              </a:rPr>
              <a:t>in the present case or past cases</a:t>
            </a:r>
            <a:r>
              <a:rPr lang="en-US" dirty="0"/>
              <a:t>.”</a:t>
            </a:r>
          </a:p>
        </p:txBody>
      </p:sp>
    </p:spTree>
    <p:extLst>
      <p:ext uri="{BB962C8B-B14F-4D97-AF65-F5344CB8AC3E}">
        <p14:creationId xmlns:p14="http://schemas.microsoft.com/office/powerpoint/2010/main" val="23070725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ABC80-02AE-004B-B73D-7452595F4683}"/>
              </a:ext>
            </a:extLst>
          </p:cNvPr>
          <p:cNvSpPr>
            <a:spLocks noGrp="1"/>
          </p:cNvSpPr>
          <p:nvPr>
            <p:ph type="title"/>
          </p:nvPr>
        </p:nvSpPr>
        <p:spPr/>
        <p:txBody>
          <a:bodyPr/>
          <a:lstStyle/>
          <a:p>
            <a:r>
              <a:rPr lang="en-US" dirty="0">
                <a:solidFill>
                  <a:srgbClr val="FF0000"/>
                </a:solidFill>
              </a:rPr>
              <a:t>Presumptively Invalid Reasons </a:t>
            </a:r>
          </a:p>
        </p:txBody>
      </p:sp>
      <p:sp>
        <p:nvSpPr>
          <p:cNvPr id="3" name="Content Placeholder 2">
            <a:extLst>
              <a:ext uri="{FF2B5EF4-FFF2-40B4-BE49-F238E27FC236}">
                <a16:creationId xmlns:a16="http://schemas.microsoft.com/office/drawing/2014/main" xmlns="" id="{C45251C4-E114-D344-8F01-AD168B0A5144}"/>
              </a:ext>
            </a:extLst>
          </p:cNvPr>
          <p:cNvSpPr>
            <a:spLocks noGrp="1"/>
          </p:cNvSpPr>
          <p:nvPr>
            <p:ph idx="1"/>
          </p:nvPr>
        </p:nvSpPr>
        <p:spPr/>
        <p:txBody>
          <a:bodyPr/>
          <a:lstStyle/>
          <a:p>
            <a:r>
              <a:rPr lang="en-US" dirty="0"/>
              <a:t>The  following reasons  “because historically have been associated with improper discrimination in jury selection” “are </a:t>
            </a:r>
            <a:r>
              <a:rPr lang="en-US" dirty="0">
                <a:solidFill>
                  <a:srgbClr val="FFFF00"/>
                </a:solidFill>
              </a:rPr>
              <a:t>presumptively invalid reasons</a:t>
            </a:r>
            <a:r>
              <a:rPr lang="en-US" dirty="0"/>
              <a:t> for a peremptory challenge:  (</a:t>
            </a:r>
            <a:r>
              <a:rPr lang="en-US" dirty="0" err="1"/>
              <a:t>i</a:t>
            </a:r>
            <a:r>
              <a:rPr lang="en-US" dirty="0"/>
              <a:t>) having </a:t>
            </a:r>
            <a:r>
              <a:rPr lang="en-US" dirty="0">
                <a:solidFill>
                  <a:srgbClr val="FFFF00"/>
                </a:solidFill>
              </a:rPr>
              <a:t>prior contact with law enforcement officers</a:t>
            </a:r>
            <a:r>
              <a:rPr lang="en-US" dirty="0"/>
              <a:t>; (ii) expressing </a:t>
            </a:r>
            <a:r>
              <a:rPr lang="en-US" dirty="0">
                <a:solidFill>
                  <a:srgbClr val="FFFF00"/>
                </a:solidFill>
              </a:rPr>
              <a:t>a distrust of law enforcement or a belief that law enforcement officers engage in racial profiling</a:t>
            </a:r>
            <a:r>
              <a:rPr lang="en-US" dirty="0"/>
              <a:t>; (iii) having a </a:t>
            </a:r>
            <a:r>
              <a:rPr lang="en-US" dirty="0">
                <a:solidFill>
                  <a:srgbClr val="FFFF00"/>
                </a:solidFill>
              </a:rPr>
              <a:t>close relationship </a:t>
            </a:r>
            <a:r>
              <a:rPr lang="en-US" dirty="0"/>
              <a:t>with people who have been stopped, </a:t>
            </a:r>
            <a:r>
              <a:rPr lang="en-US" dirty="0">
                <a:solidFill>
                  <a:srgbClr val="FFFF00"/>
                </a:solidFill>
              </a:rPr>
              <a:t>arrested, or convicted of a crime; </a:t>
            </a:r>
            <a:r>
              <a:rPr lang="en-US" dirty="0"/>
              <a:t>(iv) </a:t>
            </a:r>
            <a:r>
              <a:rPr lang="en-US" dirty="0">
                <a:solidFill>
                  <a:srgbClr val="FFFF00"/>
                </a:solidFill>
              </a:rPr>
              <a:t>living in a high-crime neighborhood</a:t>
            </a:r>
            <a:r>
              <a:rPr lang="en-US" dirty="0"/>
              <a:t>; (v) h</a:t>
            </a:r>
            <a:r>
              <a:rPr lang="en-US" dirty="0">
                <a:solidFill>
                  <a:srgbClr val="FFFF00"/>
                </a:solidFill>
              </a:rPr>
              <a:t>aving a child outside of marriage</a:t>
            </a:r>
            <a:r>
              <a:rPr lang="en-US" dirty="0"/>
              <a:t>; (VI) </a:t>
            </a:r>
            <a:r>
              <a:rPr lang="en-US" dirty="0">
                <a:solidFill>
                  <a:srgbClr val="FFFF00"/>
                </a:solidFill>
              </a:rPr>
              <a:t>receiving state benefits</a:t>
            </a:r>
            <a:r>
              <a:rPr lang="en-US" dirty="0"/>
              <a:t>; and (vii) </a:t>
            </a:r>
            <a:r>
              <a:rPr lang="en-US" dirty="0">
                <a:solidFill>
                  <a:srgbClr val="FFFF00"/>
                </a:solidFill>
              </a:rPr>
              <a:t>not being a native English spea</a:t>
            </a:r>
            <a:r>
              <a:rPr lang="en-US" dirty="0"/>
              <a:t>ker.”</a:t>
            </a:r>
          </a:p>
        </p:txBody>
      </p:sp>
    </p:spTree>
    <p:extLst>
      <p:ext uri="{BB962C8B-B14F-4D97-AF65-F5344CB8AC3E}">
        <p14:creationId xmlns:p14="http://schemas.microsoft.com/office/powerpoint/2010/main" val="14202569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6204C-AFF7-B34C-A261-6B350DBB0379}"/>
              </a:ext>
            </a:extLst>
          </p:cNvPr>
          <p:cNvSpPr>
            <a:spLocks noGrp="1"/>
          </p:cNvSpPr>
          <p:nvPr>
            <p:ph type="title"/>
          </p:nvPr>
        </p:nvSpPr>
        <p:spPr/>
        <p:txBody>
          <a:bodyPr/>
          <a:lstStyle/>
          <a:p>
            <a:r>
              <a:rPr lang="en-US" dirty="0"/>
              <a:t>Procedure When Party Exercising Peremptory Relies on Juror Conduct as Justification</a:t>
            </a:r>
          </a:p>
        </p:txBody>
      </p:sp>
      <p:sp>
        <p:nvSpPr>
          <p:cNvPr id="3" name="Content Placeholder 2">
            <a:extLst>
              <a:ext uri="{FF2B5EF4-FFF2-40B4-BE49-F238E27FC236}">
                <a16:creationId xmlns:a16="http://schemas.microsoft.com/office/drawing/2014/main" xmlns="" id="{3088EDD0-B491-4142-805F-061D8FC29D22}"/>
              </a:ext>
            </a:extLst>
          </p:cNvPr>
          <p:cNvSpPr>
            <a:spLocks noGrp="1"/>
          </p:cNvSpPr>
          <p:nvPr>
            <p:ph idx="1"/>
          </p:nvPr>
        </p:nvSpPr>
        <p:spPr/>
        <p:txBody>
          <a:bodyPr>
            <a:normAutofit lnSpcReduction="10000"/>
          </a:bodyPr>
          <a:lstStyle/>
          <a:p>
            <a:r>
              <a:rPr lang="en-US" dirty="0"/>
              <a:t>”</a:t>
            </a:r>
            <a:r>
              <a:rPr lang="en-US" dirty="0">
                <a:solidFill>
                  <a:srgbClr val="FFFF00"/>
                </a:solidFill>
              </a:rPr>
              <a:t>Allegations that the prospective juror </a:t>
            </a:r>
            <a:r>
              <a:rPr lang="en-US" dirty="0"/>
              <a:t>was sleeping, </a:t>
            </a:r>
            <a:r>
              <a:rPr lang="en-US" dirty="0">
                <a:solidFill>
                  <a:srgbClr val="FFFF00"/>
                </a:solidFill>
              </a:rPr>
              <a:t>inattentive</a:t>
            </a:r>
            <a:r>
              <a:rPr lang="en-US" dirty="0"/>
              <a:t>, staring or failing to make eye contact, exhibited </a:t>
            </a:r>
            <a:r>
              <a:rPr lang="en-US" dirty="0">
                <a:solidFill>
                  <a:srgbClr val="FFFF00"/>
                </a:solidFill>
              </a:rPr>
              <a:t>a problematic attitude, body language, or demeanor,</a:t>
            </a:r>
            <a:r>
              <a:rPr lang="en-US" dirty="0"/>
              <a:t> or provided unintelligent or confused answers” have been associated w/ improper discrimination</a:t>
            </a:r>
          </a:p>
          <a:p>
            <a:r>
              <a:rPr lang="en-US" dirty="0"/>
              <a:t>“If any party intends to offer one of these reasons or a similar reason as the justification for a peremptory challenge, that party must provide reasonable notice to the court and the other parties so the behavior can be verified and addressed in a timely manner.   </a:t>
            </a:r>
            <a:r>
              <a:rPr lang="en-US" dirty="0">
                <a:solidFill>
                  <a:srgbClr val="FFFF00"/>
                </a:solidFill>
              </a:rPr>
              <a:t>A lack of corroboration by the judge or opposing counsel </a:t>
            </a:r>
            <a:r>
              <a:rPr lang="en-US" dirty="0"/>
              <a:t>verifying the behavior </a:t>
            </a:r>
            <a:r>
              <a:rPr lang="en-US" dirty="0">
                <a:solidFill>
                  <a:srgbClr val="FFFF00"/>
                </a:solidFill>
              </a:rPr>
              <a:t>shall invalidate the given reas</a:t>
            </a:r>
            <a:r>
              <a:rPr lang="en-US" dirty="0"/>
              <a:t>on for the peremptory challenge.”</a:t>
            </a:r>
          </a:p>
        </p:txBody>
      </p:sp>
    </p:spTree>
    <p:extLst>
      <p:ext uri="{BB962C8B-B14F-4D97-AF65-F5344CB8AC3E}">
        <p14:creationId xmlns:p14="http://schemas.microsoft.com/office/powerpoint/2010/main" val="30651511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Calibri" charset="0"/>
                <a:ea typeface="宋体" charset="0"/>
              </a:rPr>
              <a:t>THOMAS </a:t>
            </a:r>
            <a:br>
              <a:rPr lang="en-US" dirty="0">
                <a:solidFill>
                  <a:srgbClr val="FF0000"/>
                </a:solidFill>
                <a:latin typeface="Calibri" charset="0"/>
                <a:ea typeface="宋体" charset="0"/>
              </a:rPr>
            </a:br>
            <a:r>
              <a:rPr lang="en-US" dirty="0">
                <a:solidFill>
                  <a:srgbClr val="FF0000"/>
                </a:solidFill>
                <a:latin typeface="Calibri" charset="0"/>
                <a:ea typeface="宋体" charset="0"/>
              </a:rPr>
              <a:t>JEFFERSON</a:t>
            </a:r>
            <a:endParaRPr lang="en-US" dirty="0">
              <a:solidFill>
                <a:srgbClr val="FF0000"/>
              </a:solidFill>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839788" y="2393004"/>
            <a:ext cx="3932237" cy="3475984"/>
          </a:xfrm>
        </p:spPr>
        <p:txBody>
          <a:bodyPr/>
          <a:lstStyle/>
          <a:p>
            <a:r>
              <a:rPr lang="en-US" sz="2800" dirty="0">
                <a:latin typeface="Calibri" charset="0"/>
                <a:ea typeface="宋体" charset="0"/>
              </a:rPr>
              <a:t>Author of Declaration </a:t>
            </a:r>
          </a:p>
          <a:p>
            <a:r>
              <a:rPr lang="en-US" sz="2800" dirty="0">
                <a:latin typeface="Calibri" charset="0"/>
                <a:ea typeface="宋体" charset="0"/>
              </a:rPr>
              <a:t>of Independence and </a:t>
            </a:r>
          </a:p>
          <a:p>
            <a:r>
              <a:rPr lang="en-US" sz="2800" dirty="0">
                <a:latin typeface="Calibri" charset="0"/>
                <a:ea typeface="宋体" charset="0"/>
              </a:rPr>
              <a:t>3d President of USA</a:t>
            </a:r>
          </a:p>
          <a:p>
            <a:endParaRPr lang="en-US" dirty="0"/>
          </a:p>
        </p:txBody>
      </p:sp>
      <p:pic>
        <p:nvPicPr>
          <p:cNvPr id="5" name="Picture Placeholder 5" descr="images.jpg"/>
          <p:cNvPicPr>
            <a:picLocks noChangeAspect="1"/>
          </p:cNvPicPr>
          <p:nvPr/>
        </p:nvPicPr>
        <p:blipFill>
          <a:blip r:embed="rId2">
            <a:extLst>
              <a:ext uri="{28A0092B-C50C-407E-A947-70E740481C1C}">
                <a14:useLocalDpi xmlns:a14="http://schemas.microsoft.com/office/drawing/2010/main" val="0"/>
              </a:ext>
            </a:extLst>
          </a:blip>
          <a:srcRect t="-15234" b="-15234"/>
          <a:stretch>
            <a:fillRect/>
          </a:stretch>
        </p:blipFill>
        <p:spPr bwMode="auto">
          <a:xfrm>
            <a:off x="4916488" y="147637"/>
            <a:ext cx="6705600" cy="6553200"/>
          </a:xfrm>
          <a:prstGeom prst="rect">
            <a:avLst/>
          </a:prstGeom>
        </p:spPr>
      </p:pic>
    </p:spTree>
    <p:extLst>
      <p:ext uri="{BB962C8B-B14F-4D97-AF65-F5344CB8AC3E}">
        <p14:creationId xmlns:p14="http://schemas.microsoft.com/office/powerpoint/2010/main" val="422498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Governor’s Criminal Justice Working Group</a:t>
            </a:r>
          </a:p>
        </p:txBody>
      </p:sp>
      <p:sp>
        <p:nvSpPr>
          <p:cNvPr id="3" name="Content Placeholder 2"/>
          <p:cNvSpPr>
            <a:spLocks noGrp="1"/>
          </p:cNvSpPr>
          <p:nvPr>
            <p:ph idx="1"/>
          </p:nvPr>
        </p:nvSpPr>
        <p:spPr/>
        <p:txBody>
          <a:bodyPr>
            <a:normAutofit fontScale="92500"/>
          </a:bodyPr>
          <a:lstStyle/>
          <a:p>
            <a:r>
              <a:rPr lang="en-US" altLang="zh-CN" dirty="0">
                <a:latin typeface="Calibri" charset="0"/>
                <a:ea typeface="宋体" charset="0"/>
                <a:cs typeface="宋体" charset="0"/>
              </a:rPr>
              <a:t>Governor Branstad 2015 Governor’s Criminal Justice Working Group.   Iowa-Nebraska NAACP Pres. Betty Andrews was appointed to the CJWG .</a:t>
            </a:r>
          </a:p>
          <a:p>
            <a:r>
              <a:rPr lang="en-US" altLang="zh-CN" dirty="0">
                <a:latin typeface="Calibri" charset="0"/>
                <a:ea typeface="宋体" charset="0"/>
                <a:cs typeface="宋体" charset="0"/>
              </a:rPr>
              <a:t>CJWG embraced many of NAACP recommended reforms.</a:t>
            </a:r>
          </a:p>
          <a:p>
            <a:pPr>
              <a:lnSpc>
                <a:spcPct val="80000"/>
              </a:lnSpc>
            </a:pPr>
            <a:r>
              <a:rPr lang="en-US" altLang="zh-CN" dirty="0">
                <a:latin typeface="Calibri" charset="0"/>
                <a:ea typeface="宋体" charset="0"/>
                <a:cs typeface="宋体" charset="0"/>
              </a:rPr>
              <a:t>New software needed so Iowa Courts can include lists in addition to Voter Roles and Drivers Licenses to ensure greater diversity</a:t>
            </a:r>
          </a:p>
          <a:p>
            <a:pPr>
              <a:lnSpc>
                <a:spcPct val="80000"/>
              </a:lnSpc>
            </a:pPr>
            <a:r>
              <a:rPr lang="en-US" altLang="zh-CN" dirty="0">
                <a:latin typeface="Calibri" charset="0"/>
                <a:ea typeface="宋体" charset="0"/>
                <a:cs typeface="宋体" charset="0"/>
              </a:rPr>
              <a:t>Judicial Branch should begin collecting statistics re racial composition of jury pools.   Jury pool lists updated at least annually.   </a:t>
            </a:r>
          </a:p>
          <a:p>
            <a:pPr>
              <a:lnSpc>
                <a:spcPct val="80000"/>
              </a:lnSpc>
            </a:pPr>
            <a:r>
              <a:rPr lang="en-US" altLang="zh-CN" dirty="0">
                <a:latin typeface="Calibri" charset="0"/>
                <a:ea typeface="宋体" charset="0"/>
                <a:cs typeface="宋体" charset="0"/>
              </a:rPr>
              <a:t>Oversight and accountability should be restored to jury selection process.    </a:t>
            </a:r>
          </a:p>
          <a:p>
            <a:pPr>
              <a:lnSpc>
                <a:spcPct val="80000"/>
              </a:lnSpc>
            </a:pPr>
            <a:r>
              <a:rPr lang="en-US" altLang="zh-CN" dirty="0">
                <a:latin typeface="Calibri" charset="0"/>
                <a:ea typeface="宋体" charset="0"/>
                <a:cs typeface="宋体" charset="0"/>
              </a:rPr>
              <a:t>Responsibility of Judicial Branch and each Judicial District “to take affirmative steps to ensure fair cross section of juries “will require ongoing monitoring and coordination.”</a:t>
            </a:r>
          </a:p>
          <a:p>
            <a:endParaRPr lang="en-US" dirty="0"/>
          </a:p>
          <a:p>
            <a:endParaRPr lang="en-US" dirty="0"/>
          </a:p>
          <a:p>
            <a:endParaRPr lang="en-US" dirty="0"/>
          </a:p>
        </p:txBody>
      </p:sp>
    </p:spTree>
    <p:extLst>
      <p:ext uri="{BB962C8B-B14F-4D97-AF65-F5344CB8AC3E}">
        <p14:creationId xmlns:p14="http://schemas.microsoft.com/office/powerpoint/2010/main" val="23349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291" y="1825624"/>
            <a:ext cx="11838709" cy="5032376"/>
          </a:xfrm>
        </p:spPr>
        <p:txBody>
          <a:bodyPr>
            <a:normAutofit lnSpcReduction="10000"/>
          </a:bodyPr>
          <a:lstStyle/>
          <a:p>
            <a:pPr>
              <a:buFont typeface="Arial"/>
              <a:buChar char="•"/>
            </a:pPr>
            <a:r>
              <a:rPr lang="en-US" dirty="0"/>
              <a:t>A defendant can establish </a:t>
            </a:r>
            <a:r>
              <a:rPr lang="en-US" dirty="0">
                <a:solidFill>
                  <a:srgbClr val="FFFF00"/>
                </a:solidFill>
              </a:rPr>
              <a:t>a prima facie violation </a:t>
            </a:r>
            <a:r>
              <a:rPr lang="en-US" dirty="0"/>
              <a:t>of the 6</a:t>
            </a:r>
            <a:r>
              <a:rPr lang="en-US" baseline="30000" dirty="0"/>
              <a:t>th</a:t>
            </a:r>
            <a:r>
              <a:rPr lang="en-US" dirty="0"/>
              <a:t> Amendment’s</a:t>
            </a:r>
            <a:r>
              <a:rPr lang="en-US" dirty="0">
                <a:solidFill>
                  <a:srgbClr val="FF0000"/>
                </a:solidFill>
              </a:rPr>
              <a:t> </a:t>
            </a:r>
            <a:r>
              <a:rPr lang="en-US" dirty="0">
                <a:solidFill>
                  <a:srgbClr val="FFFF00"/>
                </a:solidFill>
              </a:rPr>
              <a:t>fair cross-section requirement </a:t>
            </a:r>
            <a:r>
              <a:rPr lang="en-US" dirty="0"/>
              <a:t>by showing:</a:t>
            </a:r>
          </a:p>
          <a:p>
            <a:pPr marL="1555750" indent="-635000">
              <a:buNone/>
            </a:pPr>
            <a:r>
              <a:rPr lang="en-US" dirty="0"/>
              <a:t>(1) that the group alleged to be excluded </a:t>
            </a:r>
            <a:r>
              <a:rPr lang="en-US" dirty="0">
                <a:solidFill>
                  <a:srgbClr val="FFFF00"/>
                </a:solidFill>
              </a:rPr>
              <a:t>is a ‘distinctive’ group </a:t>
            </a:r>
            <a:r>
              <a:rPr lang="en-US" dirty="0"/>
              <a:t>in the community </a:t>
            </a:r>
          </a:p>
          <a:p>
            <a:pPr marL="1555750" indent="-635000">
              <a:buNone/>
            </a:pPr>
            <a:r>
              <a:rPr lang="en-US" dirty="0"/>
              <a:t>(2) that the </a:t>
            </a:r>
            <a:r>
              <a:rPr lang="en-US" dirty="0">
                <a:solidFill>
                  <a:srgbClr val="FFFF00"/>
                </a:solidFill>
              </a:rPr>
              <a:t>representation of this group </a:t>
            </a:r>
            <a:r>
              <a:rPr lang="en-US" dirty="0"/>
              <a:t>in venires from which juries are </a:t>
            </a:r>
            <a:r>
              <a:rPr lang="en-US" dirty="0">
                <a:solidFill>
                  <a:srgbClr val="FFFF00"/>
                </a:solidFill>
              </a:rPr>
              <a:t>selected is not fair and reasonable </a:t>
            </a:r>
            <a:r>
              <a:rPr lang="en-US" dirty="0"/>
              <a:t>in relation to the number of such persons in the community; and </a:t>
            </a:r>
          </a:p>
          <a:p>
            <a:pPr marL="1555750" indent="-635000">
              <a:buNone/>
            </a:pPr>
            <a:r>
              <a:rPr lang="en-US" dirty="0"/>
              <a:t>(3) that </a:t>
            </a:r>
            <a:r>
              <a:rPr lang="en-US" dirty="0">
                <a:solidFill>
                  <a:srgbClr val="FFFF00"/>
                </a:solidFill>
              </a:rPr>
              <a:t>this underrepresentation is due to systematic exclusi</a:t>
            </a:r>
            <a:r>
              <a:rPr lang="en-US" dirty="0">
                <a:solidFill>
                  <a:srgbClr val="FF0000"/>
                </a:solidFill>
              </a:rPr>
              <a:t>on </a:t>
            </a:r>
            <a:r>
              <a:rPr lang="en-US" dirty="0"/>
              <a:t>of the group in the jury-selection process.”</a:t>
            </a:r>
          </a:p>
          <a:p>
            <a:pPr>
              <a:buFont typeface="Arial"/>
              <a:buChar char="•"/>
            </a:pPr>
            <a:r>
              <a:rPr lang="en-US" dirty="0"/>
              <a:t>The “</a:t>
            </a:r>
            <a:r>
              <a:rPr lang="en-US" dirty="0">
                <a:solidFill>
                  <a:srgbClr val="FFFF00"/>
                </a:solidFill>
              </a:rPr>
              <a:t>burden shifts to the state to justify </a:t>
            </a:r>
            <a:r>
              <a:rPr lang="en-US" dirty="0"/>
              <a:t>the disproportionate representation by </a:t>
            </a:r>
            <a:r>
              <a:rPr lang="en-US" dirty="0">
                <a:solidFill>
                  <a:srgbClr val="FFFF00"/>
                </a:solidFill>
              </a:rPr>
              <a:t>proving ‘a significant state interest’ is ‘manifestly and primarily advanced’ by the causes of the disproportionate exclusion.”</a:t>
            </a:r>
          </a:p>
          <a:p>
            <a:endParaRPr lang="en-US" dirty="0"/>
          </a:p>
          <a:p>
            <a:pPr marL="44450" indent="0">
              <a:buNone/>
            </a:pPr>
            <a:endParaRPr lang="en-US" dirty="0"/>
          </a:p>
        </p:txBody>
      </p:sp>
      <p:sp>
        <p:nvSpPr>
          <p:cNvPr id="3" name="Title 2"/>
          <p:cNvSpPr>
            <a:spLocks noGrp="1"/>
          </p:cNvSpPr>
          <p:nvPr>
            <p:ph type="title"/>
          </p:nvPr>
        </p:nvSpPr>
        <p:spPr>
          <a:xfrm>
            <a:off x="353291" y="365125"/>
            <a:ext cx="11000509" cy="1325563"/>
          </a:xfrm>
        </p:spPr>
        <p:txBody>
          <a:bodyPr/>
          <a:lstStyle/>
          <a:p>
            <a:r>
              <a:rPr lang="en-US" i="1" dirty="0">
                <a:solidFill>
                  <a:srgbClr val="FF0000"/>
                </a:solidFill>
              </a:rPr>
              <a:t>Duren v. Missouri</a:t>
            </a:r>
            <a:r>
              <a:rPr lang="en-US" dirty="0">
                <a:solidFill>
                  <a:srgbClr val="FF0000"/>
                </a:solidFill>
              </a:rPr>
              <a:t>: SCOTUS 6</a:t>
            </a:r>
            <a:r>
              <a:rPr lang="en-US" baseline="30000" dirty="0">
                <a:solidFill>
                  <a:srgbClr val="FF0000"/>
                </a:solidFill>
              </a:rPr>
              <a:t>th</a:t>
            </a:r>
            <a:r>
              <a:rPr lang="en-US" dirty="0">
                <a:solidFill>
                  <a:srgbClr val="FF0000"/>
                </a:solidFill>
              </a:rPr>
              <a:t> Amendment Test</a:t>
            </a:r>
          </a:p>
        </p:txBody>
      </p:sp>
    </p:spTree>
    <p:extLst>
      <p:ext uri="{BB962C8B-B14F-4D97-AF65-F5344CB8AC3E}">
        <p14:creationId xmlns:p14="http://schemas.microsoft.com/office/powerpoint/2010/main" val="484168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31053</TotalTime>
  <Words>8940</Words>
  <Application>Microsoft Macintosh PowerPoint</Application>
  <PresentationFormat>Custom</PresentationFormat>
  <Paragraphs>415</Paragraphs>
  <Slides>79</Slides>
  <Notes>2</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Plain Progress in achieving juries that fairly reflect the community &amp; Next steps </vt:lpstr>
      <vt:lpstr>U.S.  POSTAGE  STAMP</vt:lpstr>
      <vt:lpstr>PowerPoint Presentation</vt:lpstr>
      <vt:lpstr>Plain Progress</vt:lpstr>
      <vt:lpstr>NAACP Advocacy as Catalyst for Jury Reform</vt:lpstr>
      <vt:lpstr>Developing the jury pool</vt:lpstr>
      <vt:lpstr>12 PERSON JURY</vt:lpstr>
      <vt:lpstr>Governor’s Criminal Justice Working Group</vt:lpstr>
      <vt:lpstr>Duren v. Missouri: SCOTUS 6th Amendment Test</vt:lpstr>
      <vt:lpstr>Duren 3d Prong: Systematic Exclusion</vt:lpstr>
      <vt:lpstr>State v. Jones (Iowa 1992)</vt:lpstr>
      <vt:lpstr>State v. Plain (Iowa 2017) </vt:lpstr>
      <vt:lpstr>Plain:  Fair Cross Section Claim Does NOT Require Proof of Discriminatory Intent</vt:lpstr>
      <vt:lpstr>Plain follows lead of Berghuis allowing trial court to consider all 3 models of analysis</vt:lpstr>
      <vt:lpstr>The Prima facie case: Duren Prong 2 How bad must underrepresentation be?</vt:lpstr>
      <vt:lpstr>U.S. v. Rogers, 73 F.3d 774 (8th Cir. 1996):  31% Comparative Disparity = prima facie case</vt:lpstr>
      <vt:lpstr>State v. Plain Remand</vt:lpstr>
      <vt:lpstr>6 Month Black Hawk County Pool/Panel Data</vt:lpstr>
      <vt:lpstr>Addressing Jurors Who Do Not Identify Race/Ethnicity on Juror Questionnaire </vt:lpstr>
      <vt:lpstr>Right Side of Equation:  General Population vs. Juror-Eligible Population Data</vt:lpstr>
      <vt:lpstr>Duren Prong 3:  Sytematic Exclusion Focus on Jury Panels as Lowest Black %</vt:lpstr>
      <vt:lpstr>PowerPoint Presentation</vt:lpstr>
      <vt:lpstr>PowerPoint Presentation</vt:lpstr>
      <vt:lpstr>Threshold standards for Comparative Disparity  and Standard Deviation tests in Flux</vt:lpstr>
      <vt:lpstr>Plain: Proving Systematic Exclusion</vt:lpstr>
      <vt:lpstr>Standard Deviation &amp; Duren/Plain 3d Prong</vt:lpstr>
      <vt:lpstr>State’s Burden If Prima Facie Case Satisfied</vt:lpstr>
      <vt:lpstr>Negligent Jury Management </vt:lpstr>
      <vt:lpstr>Supreme Court Advisory Committee Report</vt:lpstr>
      <vt:lpstr>Advisory Committee Report (cont.)</vt:lpstr>
      <vt:lpstr>Drawing Names from Multiple Source Lists Can Ensure More Representative Jury Pools</vt:lpstr>
      <vt:lpstr>Other Jury Management Tools that will help ensure more representative jury pools</vt:lpstr>
      <vt:lpstr>D’s Right to Jury Data Is Critical to Prove Systematic Exclusion &amp; Transparency</vt:lpstr>
      <vt:lpstr>Jury pool demographic data should be posted and maintained on Court’s web site</vt:lpstr>
      <vt:lpstr>Court system must monitor and report demographic jury pool data</vt:lpstr>
      <vt:lpstr>Training of court personnel so they can monitor and report race and ethnicity</vt:lpstr>
      <vt:lpstr>Judge Sackett: biases are counter-balanced when decision makers are racially diverse</vt:lpstr>
      <vt:lpstr>Judge Sackett:  6-person juries much more likely to be all-white than 12-person juries </vt:lpstr>
      <vt:lpstr>State v. Plain:   District courts encouraged to be proactive to address implicit bias </vt:lpstr>
      <vt:lpstr>Plain Conc. Opinion cites Judge Bennett re Implicit bias and Batson ineffectiveness</vt:lpstr>
      <vt:lpstr>A proactive response to implicit bias requires reconsideration of trial judge role</vt:lpstr>
      <vt:lpstr>Lawyers Exercising Peremptory Challenges/Strikes</vt:lpstr>
      <vt:lpstr>Challenges for Cause &amp; Discretionary Strikes</vt:lpstr>
      <vt:lpstr>Felony conviction as basis for life time disqualification from Iowa jury service?</vt:lpstr>
      <vt:lpstr>Discretionary Strikes/Peremptory Challenges: How It Works in Iowa criminal cases</vt:lpstr>
      <vt:lpstr>Racially Discriminatory Peremptory Challenges Are Barred</vt:lpstr>
      <vt:lpstr>Scope of Batson protections</vt:lpstr>
      <vt:lpstr>A Batson violation requires proving pretext</vt:lpstr>
      <vt:lpstr>Batson wholly ineffective: high evidentiary burden and total failure to address implicit bias</vt:lpstr>
      <vt:lpstr>Major differences between juror selection and employment discrimination case </vt:lpstr>
      <vt:lpstr>McD procedure is difficult burden in Title VII cases, virtually impossible in Batson setting</vt:lpstr>
      <vt:lpstr>Foster v. Chatman, SCOTUS 2016</vt:lpstr>
      <vt:lpstr>Foster v. Chatman</vt:lpstr>
      <vt:lpstr>Predicting impact of Foster</vt:lpstr>
      <vt:lpstr>State v. Saintcalle, 309 P.3d 326, 338 (Wash. 2013)</vt:lpstr>
      <vt:lpstr>Saintcalle (cont.)</vt:lpstr>
      <vt:lpstr>Saintcalle:  More robust procedures needed</vt:lpstr>
      <vt:lpstr>State v. Mootz (Iowa Supreme Court)</vt:lpstr>
      <vt:lpstr>Mootz analyzed per Batson 6th A standards</vt:lpstr>
      <vt:lpstr>People v. Gutierrez (Cal.S.Ct. 2017)</vt:lpstr>
      <vt:lpstr>Trial Judge must make more searching inquiry</vt:lpstr>
      <vt:lpstr>Overview of Gutierrez fact-specific analysis</vt:lpstr>
      <vt:lpstr>Pena-Rodriguez v. Colorado (SCOTUS 2017)</vt:lpstr>
      <vt:lpstr>Pena-Rodriguez procedural facts</vt:lpstr>
      <vt:lpstr>PowerPoint Presentation</vt:lpstr>
      <vt:lpstr>Discrimination on the basis of race is especially pernicious in the administration of justice</vt:lpstr>
      <vt:lpstr>General Rule against impeachment of jury verdicts remains unchanged</vt:lpstr>
      <vt:lpstr>Racial Bias IS Different</vt:lpstr>
      <vt:lpstr>Reforms short of abolition of peremptories</vt:lpstr>
      <vt:lpstr>Other reforms short of abolition</vt:lpstr>
      <vt:lpstr>Does difficulty of resolving contentious implicit bias issue argue for abolition?</vt:lpstr>
      <vt:lpstr>Racial disparities in stops, arrests, and convic-tions pose vexing problem</vt:lpstr>
      <vt:lpstr>UK abolished Peremptory/Discretionary Strikes </vt:lpstr>
      <vt:lpstr>Marder, Batson Revisited, 97 Iowa L. Rev. 1585 (2012): Eliminate Peremptory Strikes</vt:lpstr>
      <vt:lpstr>Washington Supreme Court Rule 37 (2018)</vt:lpstr>
      <vt:lpstr>Rule 37 Requires Comparative Juror Analysis</vt:lpstr>
      <vt:lpstr>Presumptively Invalid Reasons </vt:lpstr>
      <vt:lpstr>Procedure When Party Exercising Peremptory Relies on Juror Conduct as Justification</vt:lpstr>
      <vt:lpstr>THOMAS  JEFFERSON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Yee</dc:creator>
  <cp:lastModifiedBy>Russell  Lovell</cp:lastModifiedBy>
  <cp:revision>210</cp:revision>
  <dcterms:created xsi:type="dcterms:W3CDTF">2017-09-26T16:45:38Z</dcterms:created>
  <dcterms:modified xsi:type="dcterms:W3CDTF">2019-01-11T03:21:52Z</dcterms:modified>
</cp:coreProperties>
</file>